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33" r:id="rId1"/>
  </p:sldMasterIdLst>
  <p:sldIdLst>
    <p:sldId id="297" r:id="rId2"/>
    <p:sldId id="257" r:id="rId3"/>
    <p:sldId id="258" r:id="rId4"/>
    <p:sldId id="259" r:id="rId5"/>
    <p:sldId id="268" r:id="rId6"/>
    <p:sldId id="267" r:id="rId7"/>
    <p:sldId id="283" r:id="rId8"/>
    <p:sldId id="270" r:id="rId9"/>
    <p:sldId id="285" r:id="rId10"/>
    <p:sldId id="261" r:id="rId11"/>
    <p:sldId id="279" r:id="rId12"/>
    <p:sldId id="276" r:id="rId13"/>
    <p:sldId id="275" r:id="rId14"/>
    <p:sldId id="274" r:id="rId15"/>
    <p:sldId id="280" r:id="rId16"/>
    <p:sldId id="277" r:id="rId17"/>
    <p:sldId id="278" r:id="rId18"/>
    <p:sldId id="263" r:id="rId19"/>
    <p:sldId id="265" r:id="rId20"/>
    <p:sldId id="264" r:id="rId21"/>
    <p:sldId id="266" r:id="rId22"/>
    <p:sldId id="295" r:id="rId23"/>
    <p:sldId id="296" r:id="rId24"/>
    <p:sldId id="281" r:id="rId25"/>
    <p:sldId id="260" r:id="rId26"/>
  </p:sldIdLst>
  <p:sldSz cx="9753600" cy="73152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1921" autoAdjust="0"/>
  </p:normalViewPr>
  <p:slideViewPr>
    <p:cSldViewPr snapToGrid="0">
      <p:cViewPr varScale="1">
        <p:scale>
          <a:sx n="64" d="100"/>
          <a:sy n="64"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1520" y="1197187"/>
            <a:ext cx="8290560" cy="2546773"/>
          </a:xfrm>
        </p:spPr>
        <p:txBody>
          <a:bodyPr anchor="b"/>
          <a:lstStyle>
            <a:lvl1pPr algn="ctr">
              <a:defRPr sz="6400"/>
            </a:lvl1pPr>
          </a:lstStyle>
          <a:p>
            <a:r>
              <a:rPr lang="en-US" smtClean="0"/>
              <a:t>Click to edit Master title style</a:t>
            </a:r>
            <a:endParaRPr lang="en-US" dirty="0"/>
          </a:p>
        </p:txBody>
      </p:sp>
      <p:sp>
        <p:nvSpPr>
          <p:cNvPr id="3" name="Subtitle 2"/>
          <p:cNvSpPr>
            <a:spLocks noGrp="1"/>
          </p:cNvSpPr>
          <p:nvPr>
            <p:ph type="subTitle" idx="1"/>
          </p:nvPr>
        </p:nvSpPr>
        <p:spPr>
          <a:xfrm>
            <a:off x="1219200" y="3842174"/>
            <a:ext cx="7315200" cy="1766146"/>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58049EC-F348-4391-BD5D-B83669E1172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736C4-ADDA-4CE4-999E-6B206FC04E86}" type="slidenum">
              <a:rPr lang="en-US" smtClean="0"/>
              <a:t>‹#›</a:t>
            </a:fld>
            <a:endParaRPr lang="en-US"/>
          </a:p>
        </p:txBody>
      </p:sp>
    </p:spTree>
    <p:extLst>
      <p:ext uri="{BB962C8B-B14F-4D97-AF65-F5344CB8AC3E}">
        <p14:creationId xmlns:p14="http://schemas.microsoft.com/office/powerpoint/2010/main" val="4099378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8049EC-F348-4391-BD5D-B83669E1172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736C4-ADDA-4CE4-999E-6B206FC04E86}" type="slidenum">
              <a:rPr lang="en-US" smtClean="0"/>
              <a:t>‹#›</a:t>
            </a:fld>
            <a:endParaRPr lang="en-US"/>
          </a:p>
        </p:txBody>
      </p:sp>
    </p:spTree>
    <p:extLst>
      <p:ext uri="{BB962C8B-B14F-4D97-AF65-F5344CB8AC3E}">
        <p14:creationId xmlns:p14="http://schemas.microsoft.com/office/powerpoint/2010/main" val="1385827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5481" y="1823722"/>
            <a:ext cx="8412480" cy="3042919"/>
          </a:xfrm>
        </p:spPr>
        <p:txBody>
          <a:bodyPr anchor="b"/>
          <a:lstStyle>
            <a:lvl1pPr>
              <a:defRPr sz="6400"/>
            </a:lvl1pPr>
          </a:lstStyle>
          <a:p>
            <a:r>
              <a:rPr lang="en-US" smtClean="0"/>
              <a:t>Click to edit Master title style</a:t>
            </a:r>
            <a:endParaRPr lang="en-US" dirty="0"/>
          </a:p>
        </p:txBody>
      </p:sp>
      <p:sp>
        <p:nvSpPr>
          <p:cNvPr id="3" name="Text Placeholder 2"/>
          <p:cNvSpPr>
            <a:spLocks noGrp="1"/>
          </p:cNvSpPr>
          <p:nvPr>
            <p:ph type="body" idx="1"/>
          </p:nvPr>
        </p:nvSpPr>
        <p:spPr>
          <a:xfrm>
            <a:off x="665481" y="4895429"/>
            <a:ext cx="8412480" cy="1600199"/>
          </a:xfrm>
        </p:spPr>
        <p:txBody>
          <a:bodyPr/>
          <a:lstStyle>
            <a:lvl1pPr marL="0" indent="0">
              <a:buNone/>
              <a:defRPr sz="2560">
                <a:solidFill>
                  <a:schemeClr val="tx1"/>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8049EC-F348-4391-BD5D-B83669E1172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736C4-ADDA-4CE4-999E-6B206FC04E86}" type="slidenum">
              <a:rPr lang="en-US" smtClean="0"/>
              <a:t>‹#›</a:t>
            </a:fld>
            <a:endParaRPr lang="en-US"/>
          </a:p>
        </p:txBody>
      </p:sp>
    </p:spTree>
    <p:extLst>
      <p:ext uri="{BB962C8B-B14F-4D97-AF65-F5344CB8AC3E}">
        <p14:creationId xmlns:p14="http://schemas.microsoft.com/office/powerpoint/2010/main" val="1163686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0560" y="1947333"/>
            <a:ext cx="4145280" cy="464142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37760" y="1947333"/>
            <a:ext cx="4145280" cy="464142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58049EC-F348-4391-BD5D-B83669E11727}"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F736C4-ADDA-4CE4-999E-6B206FC04E86}" type="slidenum">
              <a:rPr lang="en-US" smtClean="0"/>
              <a:t>‹#›</a:t>
            </a:fld>
            <a:endParaRPr lang="en-US"/>
          </a:p>
        </p:txBody>
      </p:sp>
    </p:spTree>
    <p:extLst>
      <p:ext uri="{BB962C8B-B14F-4D97-AF65-F5344CB8AC3E}">
        <p14:creationId xmlns:p14="http://schemas.microsoft.com/office/powerpoint/2010/main" val="1845289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1830" y="389468"/>
            <a:ext cx="8412480" cy="141393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1832" y="1793241"/>
            <a:ext cx="4126229"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smtClean="0"/>
              <a:t>Click to edit Master text styles</a:t>
            </a:r>
          </a:p>
        </p:txBody>
      </p:sp>
      <p:sp>
        <p:nvSpPr>
          <p:cNvPr id="4" name="Content Placeholder 3"/>
          <p:cNvSpPr>
            <a:spLocks noGrp="1"/>
          </p:cNvSpPr>
          <p:nvPr>
            <p:ph sz="half" idx="2"/>
          </p:nvPr>
        </p:nvSpPr>
        <p:spPr>
          <a:xfrm>
            <a:off x="671832" y="2672080"/>
            <a:ext cx="4126229" cy="393022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37761" y="1793241"/>
            <a:ext cx="4146550" cy="878839"/>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smtClean="0"/>
              <a:t>Click to edit Master text styles</a:t>
            </a:r>
          </a:p>
        </p:txBody>
      </p:sp>
      <p:sp>
        <p:nvSpPr>
          <p:cNvPr id="6" name="Content Placeholder 5"/>
          <p:cNvSpPr>
            <a:spLocks noGrp="1"/>
          </p:cNvSpPr>
          <p:nvPr>
            <p:ph sz="quarter" idx="4"/>
          </p:nvPr>
        </p:nvSpPr>
        <p:spPr>
          <a:xfrm>
            <a:off x="4937761" y="2672080"/>
            <a:ext cx="4146550" cy="393022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8049EC-F348-4391-BD5D-B83669E11727}" type="datetimeFigureOut">
              <a:rPr lang="en-US" smtClean="0"/>
              <a:t>4/24/2018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F736C4-ADDA-4CE4-999E-6B206FC04E86}" type="slidenum">
              <a:rPr lang="en-US" smtClean="0"/>
              <a:t>‹#›</a:t>
            </a:fld>
            <a:endParaRPr lang="en-US"/>
          </a:p>
        </p:txBody>
      </p:sp>
    </p:spTree>
    <p:extLst>
      <p:ext uri="{BB962C8B-B14F-4D97-AF65-F5344CB8AC3E}">
        <p14:creationId xmlns:p14="http://schemas.microsoft.com/office/powerpoint/2010/main" val="832042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58049EC-F348-4391-BD5D-B83669E11727}" type="datetimeFigureOut">
              <a:rPr lang="en-US" smtClean="0"/>
              <a:t>4/24/2018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F736C4-ADDA-4CE4-999E-6B206FC04E86}" type="slidenum">
              <a:rPr lang="en-US" smtClean="0"/>
              <a:t>‹#›</a:t>
            </a:fld>
            <a:endParaRPr lang="en-US"/>
          </a:p>
        </p:txBody>
      </p:sp>
    </p:spTree>
    <p:extLst>
      <p:ext uri="{BB962C8B-B14F-4D97-AF65-F5344CB8AC3E}">
        <p14:creationId xmlns:p14="http://schemas.microsoft.com/office/powerpoint/2010/main" val="2245962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8049EC-F348-4391-BD5D-B83669E11727}" type="datetimeFigureOut">
              <a:rPr lang="en-US" smtClean="0"/>
              <a:t>4/24/2018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F736C4-ADDA-4CE4-999E-6B206FC04E86}" type="slidenum">
              <a:rPr lang="en-US" smtClean="0"/>
              <a:t>‹#›</a:t>
            </a:fld>
            <a:endParaRPr lang="en-US"/>
          </a:p>
        </p:txBody>
      </p:sp>
    </p:spTree>
    <p:extLst>
      <p:ext uri="{BB962C8B-B14F-4D97-AF65-F5344CB8AC3E}">
        <p14:creationId xmlns:p14="http://schemas.microsoft.com/office/powerpoint/2010/main" val="3078678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830" y="487680"/>
            <a:ext cx="3145790" cy="1706880"/>
          </a:xfrm>
        </p:spPr>
        <p:txBody>
          <a:bodyPr anchor="b"/>
          <a:lstStyle>
            <a:lvl1pPr>
              <a:defRPr sz="3413"/>
            </a:lvl1pPr>
          </a:lstStyle>
          <a:p>
            <a:r>
              <a:rPr lang="en-US" smtClean="0"/>
              <a:t>Click to edit Master title style</a:t>
            </a:r>
            <a:endParaRPr lang="en-US" dirty="0"/>
          </a:p>
        </p:txBody>
      </p:sp>
      <p:sp>
        <p:nvSpPr>
          <p:cNvPr id="3" name="Content Placeholder 2"/>
          <p:cNvSpPr>
            <a:spLocks noGrp="1"/>
          </p:cNvSpPr>
          <p:nvPr>
            <p:ph idx="1"/>
          </p:nvPr>
        </p:nvSpPr>
        <p:spPr>
          <a:xfrm>
            <a:off x="4146550" y="1053255"/>
            <a:ext cx="4937760" cy="5198533"/>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1830" y="2194560"/>
            <a:ext cx="3145790"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8049EC-F348-4391-BD5D-B83669E11727}"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F736C4-ADDA-4CE4-999E-6B206FC04E86}" type="slidenum">
              <a:rPr lang="en-US" smtClean="0"/>
              <a:t>‹#›</a:t>
            </a:fld>
            <a:endParaRPr lang="en-US"/>
          </a:p>
        </p:txBody>
      </p:sp>
    </p:spTree>
    <p:extLst>
      <p:ext uri="{BB962C8B-B14F-4D97-AF65-F5344CB8AC3E}">
        <p14:creationId xmlns:p14="http://schemas.microsoft.com/office/powerpoint/2010/main" val="3165049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830" y="487680"/>
            <a:ext cx="3145790" cy="1706880"/>
          </a:xfrm>
        </p:spPr>
        <p:txBody>
          <a:bodyPr anchor="b"/>
          <a:lstStyle>
            <a:lvl1pPr>
              <a:defRPr sz="3413"/>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146550" y="1053255"/>
            <a:ext cx="4937760" cy="5198533"/>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smtClean="0"/>
              <a:t>Click icon to add picture</a:t>
            </a:r>
            <a:endParaRPr lang="en-US" dirty="0"/>
          </a:p>
        </p:txBody>
      </p:sp>
      <p:sp>
        <p:nvSpPr>
          <p:cNvPr id="4" name="Text Placeholder 3"/>
          <p:cNvSpPr>
            <a:spLocks noGrp="1"/>
          </p:cNvSpPr>
          <p:nvPr>
            <p:ph type="body" sz="half" idx="2"/>
          </p:nvPr>
        </p:nvSpPr>
        <p:spPr>
          <a:xfrm>
            <a:off x="671830" y="2194560"/>
            <a:ext cx="3145790" cy="4065694"/>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8049EC-F348-4391-BD5D-B83669E11727}"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F736C4-ADDA-4CE4-999E-6B206FC04E86}" type="slidenum">
              <a:rPr lang="en-US" smtClean="0"/>
              <a:t>‹#›</a:t>
            </a:fld>
            <a:endParaRPr lang="en-US"/>
          </a:p>
        </p:txBody>
      </p:sp>
    </p:spTree>
    <p:extLst>
      <p:ext uri="{BB962C8B-B14F-4D97-AF65-F5344CB8AC3E}">
        <p14:creationId xmlns:p14="http://schemas.microsoft.com/office/powerpoint/2010/main" val="1777819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8049EC-F348-4391-BD5D-B83669E1172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736C4-ADDA-4CE4-999E-6B206FC04E86}" type="slidenum">
              <a:rPr lang="en-US" smtClean="0"/>
              <a:t>‹#›</a:t>
            </a:fld>
            <a:endParaRPr lang="en-US"/>
          </a:p>
        </p:txBody>
      </p:sp>
    </p:spTree>
    <p:extLst>
      <p:ext uri="{BB962C8B-B14F-4D97-AF65-F5344CB8AC3E}">
        <p14:creationId xmlns:p14="http://schemas.microsoft.com/office/powerpoint/2010/main" val="1719956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9921" y="389467"/>
            <a:ext cx="2103120" cy="619929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0561" y="389467"/>
            <a:ext cx="6187440" cy="619929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8049EC-F348-4391-BD5D-B83669E11727}"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736C4-ADDA-4CE4-999E-6B206FC04E86}" type="slidenum">
              <a:rPr lang="en-US" smtClean="0"/>
              <a:t>‹#›</a:t>
            </a:fld>
            <a:endParaRPr lang="en-US"/>
          </a:p>
        </p:txBody>
      </p:sp>
    </p:spTree>
    <p:extLst>
      <p:ext uri="{BB962C8B-B14F-4D97-AF65-F5344CB8AC3E}">
        <p14:creationId xmlns:p14="http://schemas.microsoft.com/office/powerpoint/2010/main" val="22268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0560" y="389468"/>
            <a:ext cx="8412480" cy="141393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0560" y="1947333"/>
            <a:ext cx="8412480" cy="46414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70560" y="6780108"/>
            <a:ext cx="2194560" cy="389467"/>
          </a:xfrm>
          <a:prstGeom prst="rect">
            <a:avLst/>
          </a:prstGeom>
        </p:spPr>
        <p:txBody>
          <a:bodyPr vert="horz" lIns="91440" tIns="45720" rIns="91440" bIns="45720" rtlCol="0" anchor="ctr"/>
          <a:lstStyle>
            <a:lvl1pPr algn="l">
              <a:defRPr sz="1280">
                <a:solidFill>
                  <a:schemeClr val="tx1">
                    <a:tint val="75000"/>
                  </a:schemeClr>
                </a:solidFill>
              </a:defRPr>
            </a:lvl1pPr>
          </a:lstStyle>
          <a:p>
            <a:fld id="{958049EC-F348-4391-BD5D-B83669E11727}" type="datetimeFigureOut">
              <a:rPr lang="en-US" smtClean="0"/>
              <a:t>4/24/2018</a:t>
            </a:fld>
            <a:endParaRPr lang="en-US"/>
          </a:p>
        </p:txBody>
      </p:sp>
      <p:sp>
        <p:nvSpPr>
          <p:cNvPr id="5" name="Footer Placeholder 4"/>
          <p:cNvSpPr>
            <a:spLocks noGrp="1"/>
          </p:cNvSpPr>
          <p:nvPr>
            <p:ph type="ftr" sz="quarter" idx="3"/>
          </p:nvPr>
        </p:nvSpPr>
        <p:spPr>
          <a:xfrm>
            <a:off x="3230880" y="6780108"/>
            <a:ext cx="3291840" cy="389467"/>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888480" y="6780108"/>
            <a:ext cx="2194560" cy="389467"/>
          </a:xfrm>
          <a:prstGeom prst="rect">
            <a:avLst/>
          </a:prstGeom>
        </p:spPr>
        <p:txBody>
          <a:bodyPr vert="horz" lIns="91440" tIns="45720" rIns="91440" bIns="45720" rtlCol="0" anchor="ctr"/>
          <a:lstStyle>
            <a:lvl1pPr algn="r">
              <a:defRPr sz="1280">
                <a:solidFill>
                  <a:schemeClr val="tx1">
                    <a:tint val="75000"/>
                  </a:schemeClr>
                </a:solidFill>
              </a:defRPr>
            </a:lvl1pPr>
          </a:lstStyle>
          <a:p>
            <a:fld id="{4FF736C4-ADDA-4CE4-999E-6B206FC04E86}" type="slidenum">
              <a:rPr lang="en-US" smtClean="0"/>
              <a:t>‹#›</a:t>
            </a:fld>
            <a:endParaRPr lang="en-US"/>
          </a:p>
        </p:txBody>
      </p:sp>
    </p:spTree>
    <p:extLst>
      <p:ext uri="{BB962C8B-B14F-4D97-AF65-F5344CB8AC3E}">
        <p14:creationId xmlns:p14="http://schemas.microsoft.com/office/powerpoint/2010/main" val="2605607833"/>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9646" y="2355801"/>
            <a:ext cx="5889135" cy="2125022"/>
          </a:xfrm>
        </p:spPr>
        <p:txBody>
          <a:bodyPr>
            <a:normAutofit fontScale="90000"/>
          </a:bodyPr>
          <a:lstStyle/>
          <a:p>
            <a:pPr algn="r">
              <a:lnSpc>
                <a:spcPct val="150000"/>
              </a:lnSpc>
            </a:pPr>
            <a:r>
              <a:rPr lang="en-US" dirty="0" smtClean="0">
                <a:latin typeface="Baskerville Old Face" panose="02020602080505020303" pitchFamily="18" charset="0"/>
              </a:rPr>
              <a:t>ARABIC MEALS ON WHEELS</a:t>
            </a:r>
            <a:endParaRPr lang="en-US" dirty="0">
              <a:latin typeface="Baskerville Old Face" panose="02020602080505020303" pitchFamily="18" charset="0"/>
            </a:endParaRPr>
          </a:p>
        </p:txBody>
      </p:sp>
      <p:sp>
        <p:nvSpPr>
          <p:cNvPr id="3" name="Subtitle 2"/>
          <p:cNvSpPr>
            <a:spLocks noGrp="1"/>
          </p:cNvSpPr>
          <p:nvPr>
            <p:ph type="subTitle" idx="1"/>
          </p:nvPr>
        </p:nvSpPr>
        <p:spPr>
          <a:xfrm>
            <a:off x="1354111" y="4711602"/>
            <a:ext cx="4956748" cy="415033"/>
          </a:xfrm>
        </p:spPr>
        <p:txBody>
          <a:bodyPr>
            <a:normAutofit fontScale="92500" lnSpcReduction="10000"/>
          </a:bodyPr>
          <a:lstStyle/>
          <a:p>
            <a:pPr algn="r"/>
            <a:r>
              <a:rPr lang="en-US" i="1" dirty="0" smtClean="0">
                <a:latin typeface="Bell MT" panose="02020503060305020303" pitchFamily="18" charset="0"/>
              </a:rPr>
              <a:t>offering quality and convenience</a:t>
            </a:r>
            <a:endParaRPr lang="en-US" i="1" dirty="0">
              <a:latin typeface="Bell MT" panose="02020503060305020303" pitchFamily="18" charset="0"/>
            </a:endParaRPr>
          </a:p>
        </p:txBody>
      </p:sp>
      <p:sp>
        <p:nvSpPr>
          <p:cNvPr id="4" name="TextBox 3"/>
          <p:cNvSpPr txBox="1"/>
          <p:nvPr/>
        </p:nvSpPr>
        <p:spPr>
          <a:xfrm>
            <a:off x="2520347" y="5531370"/>
            <a:ext cx="3790512" cy="369332"/>
          </a:xfrm>
          <a:prstGeom prst="rect">
            <a:avLst/>
          </a:prstGeom>
          <a:noFill/>
        </p:spPr>
        <p:txBody>
          <a:bodyPr wrap="square" rtlCol="0">
            <a:spAutoFit/>
          </a:bodyPr>
          <a:lstStyle/>
          <a:p>
            <a:pPr algn="r"/>
            <a:r>
              <a:rPr lang="en-US" dirty="0" smtClean="0">
                <a:latin typeface="Bell MT" panose="02020503060305020303" pitchFamily="18" charset="0"/>
              </a:rPr>
              <a:t>Presented by</a:t>
            </a:r>
            <a:endParaRPr lang="en-US" dirty="0">
              <a:latin typeface="Bell MT" panose="02020503060305020303" pitchFamily="18" charset="0"/>
            </a:endParaRPr>
          </a:p>
        </p:txBody>
      </p:sp>
    </p:spTree>
    <p:extLst>
      <p:ext uri="{BB962C8B-B14F-4D97-AF65-F5344CB8AC3E}">
        <p14:creationId xmlns:p14="http://schemas.microsoft.com/office/powerpoint/2010/main" val="1459097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44496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646" y="1528997"/>
            <a:ext cx="8784235" cy="5291528"/>
          </a:xfrm>
        </p:spPr>
        <p:txBody>
          <a:bodyPr>
            <a:normAutofit/>
          </a:bodyPr>
          <a:lstStyle/>
          <a:p>
            <a:pPr marL="0" indent="0" algn="ctr">
              <a:lnSpc>
                <a:spcPct val="200000"/>
              </a:lnSpc>
              <a:buNone/>
            </a:pPr>
            <a:r>
              <a:rPr lang="en-US" dirty="0" smtClean="0">
                <a:latin typeface="Bell MT" panose="02020503060305020303" pitchFamily="18" charset="0"/>
              </a:rPr>
              <a:t>To be the best provider of the wide range delicious Arabic food product around, offering convenience and friendly environment, that assures the client of the highest level of quality and best value for money. </a:t>
            </a:r>
            <a:endParaRPr lang="en-US" dirty="0">
              <a:latin typeface="Bell MT" panose="02020503060305020303" pitchFamily="18" charset="0"/>
            </a:endParaRPr>
          </a:p>
        </p:txBody>
      </p:sp>
      <p:sp>
        <p:nvSpPr>
          <p:cNvPr id="2" name="TextBox 1"/>
          <p:cNvSpPr txBox="1"/>
          <p:nvPr/>
        </p:nvSpPr>
        <p:spPr>
          <a:xfrm>
            <a:off x="1139253" y="1236609"/>
            <a:ext cx="7360170" cy="584775"/>
          </a:xfrm>
          <a:prstGeom prst="rect">
            <a:avLst/>
          </a:prstGeom>
          <a:noFill/>
        </p:spPr>
        <p:txBody>
          <a:bodyPr wrap="square" rtlCol="0">
            <a:spAutoFit/>
          </a:bodyPr>
          <a:lstStyle/>
          <a:p>
            <a:pPr algn="ctr"/>
            <a:r>
              <a:rPr lang="en-US" sz="3200" b="1" dirty="0" smtClean="0">
                <a:latin typeface="Baskerville Old Face" panose="02020602080505020303" pitchFamily="18" charset="0"/>
              </a:rPr>
              <a:t>Mission statement</a:t>
            </a:r>
            <a:endParaRPr lang="en-US" sz="3200" b="1" dirty="0">
              <a:latin typeface="Baskerville Old Face" panose="02020602080505020303" pitchFamily="18" charset="0"/>
            </a:endParaRPr>
          </a:p>
        </p:txBody>
      </p:sp>
    </p:spTree>
    <p:extLst>
      <p:ext uri="{BB962C8B-B14F-4D97-AF65-F5344CB8AC3E}">
        <p14:creationId xmlns:p14="http://schemas.microsoft.com/office/powerpoint/2010/main" val="17472792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1980" y="1663908"/>
            <a:ext cx="5151620" cy="5321507"/>
          </a:xfrm>
        </p:spPr>
        <p:txBody>
          <a:bodyPr>
            <a:normAutofit fontScale="77500" lnSpcReduction="20000"/>
          </a:bodyPr>
          <a:lstStyle/>
          <a:p>
            <a:pPr>
              <a:lnSpc>
                <a:spcPct val="200000"/>
              </a:lnSpc>
            </a:pPr>
            <a:r>
              <a:rPr lang="en-US" dirty="0" smtClean="0">
                <a:latin typeface="Bell MT" panose="02020503060305020303" pitchFamily="18" charset="0"/>
              </a:rPr>
              <a:t>The name; ‘Arabic Meals on Wheels’</a:t>
            </a:r>
          </a:p>
          <a:p>
            <a:pPr>
              <a:lnSpc>
                <a:spcPct val="200000"/>
              </a:lnSpc>
            </a:pPr>
            <a:r>
              <a:rPr lang="en-US" dirty="0" smtClean="0">
                <a:latin typeface="Bell MT" panose="02020503060305020303" pitchFamily="18" charset="0"/>
              </a:rPr>
              <a:t>The venture, delivers the Arabic cuisines to clients with convenience and class.</a:t>
            </a:r>
          </a:p>
          <a:p>
            <a:pPr>
              <a:lnSpc>
                <a:spcPct val="200000"/>
              </a:lnSpc>
            </a:pPr>
            <a:r>
              <a:rPr lang="en-US" dirty="0" smtClean="0">
                <a:latin typeface="Bell MT" panose="02020503060305020303" pitchFamily="18" charset="0"/>
              </a:rPr>
              <a:t>A diverse menu that offers client the Arabic meals of high quality sticking to ‘Halal’</a:t>
            </a:r>
          </a:p>
          <a:p>
            <a:pPr>
              <a:lnSpc>
                <a:spcPct val="200000"/>
              </a:lnSpc>
            </a:pPr>
            <a:endParaRPr lang="en-US" dirty="0">
              <a:latin typeface="Bell MT" panose="02020503060305020303" pitchFamily="18" charset="0"/>
            </a:endParaRPr>
          </a:p>
        </p:txBody>
      </p:sp>
      <p:sp>
        <p:nvSpPr>
          <p:cNvPr id="2" name="TextBox 1"/>
          <p:cNvSpPr txBox="1"/>
          <p:nvPr/>
        </p:nvSpPr>
        <p:spPr>
          <a:xfrm>
            <a:off x="4601980" y="884420"/>
            <a:ext cx="3327816" cy="461665"/>
          </a:xfrm>
          <a:prstGeom prst="rect">
            <a:avLst/>
          </a:prstGeom>
          <a:noFill/>
        </p:spPr>
        <p:txBody>
          <a:bodyPr wrap="square" rtlCol="0">
            <a:spAutoFit/>
          </a:bodyPr>
          <a:lstStyle/>
          <a:p>
            <a:pPr algn="ctr"/>
            <a:r>
              <a:rPr lang="en-US" sz="2400" b="1" dirty="0" smtClean="0">
                <a:latin typeface="Baskerville Old Face" panose="02020602080505020303" pitchFamily="18" charset="0"/>
              </a:rPr>
              <a:t>Restaurant Concept</a:t>
            </a:r>
            <a:endParaRPr lang="en-US" sz="2400" b="1" dirty="0">
              <a:latin typeface="Baskerville Old Face" panose="02020602080505020303" pitchFamily="18" charset="0"/>
            </a:endParaRPr>
          </a:p>
        </p:txBody>
      </p:sp>
    </p:spTree>
    <p:extLst>
      <p:ext uri="{BB962C8B-B14F-4D97-AF65-F5344CB8AC3E}">
        <p14:creationId xmlns:p14="http://schemas.microsoft.com/office/powerpoint/2010/main" val="10202041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7107" y="1004341"/>
            <a:ext cx="5141627" cy="785660"/>
          </a:xfrm>
        </p:spPr>
        <p:txBody>
          <a:bodyPr>
            <a:normAutofit/>
          </a:bodyPr>
          <a:lstStyle/>
          <a:p>
            <a:pPr algn="ctr"/>
            <a:r>
              <a:rPr lang="en-US" sz="4000" dirty="0" smtClean="0">
                <a:latin typeface="Baskerville Old Face" panose="02020602080505020303" pitchFamily="18" charset="0"/>
              </a:rPr>
              <a:t>Menu characteristics</a:t>
            </a:r>
            <a:endParaRPr lang="en-US" sz="4000" dirty="0">
              <a:latin typeface="Baskerville Old Face" panose="02020602080505020303" pitchFamily="18" charset="0"/>
            </a:endParaRPr>
          </a:p>
        </p:txBody>
      </p:sp>
      <p:sp>
        <p:nvSpPr>
          <p:cNvPr id="5" name="TextBox 4"/>
          <p:cNvSpPr txBox="1"/>
          <p:nvPr/>
        </p:nvSpPr>
        <p:spPr>
          <a:xfrm>
            <a:off x="4549513" y="1790001"/>
            <a:ext cx="4856813" cy="5262979"/>
          </a:xfrm>
          <a:prstGeom prst="rect">
            <a:avLst/>
          </a:prstGeom>
          <a:noFill/>
        </p:spPr>
        <p:txBody>
          <a:bodyPr wrap="square" rtlCol="0">
            <a:spAutoFit/>
          </a:bodyPr>
          <a:lstStyle/>
          <a:p>
            <a:pPr algn="ctr">
              <a:lnSpc>
                <a:spcPct val="200000"/>
              </a:lnSpc>
            </a:pPr>
            <a:r>
              <a:rPr lang="en-US" sz="2400" dirty="0">
                <a:latin typeface="Bell MT" panose="02020503060305020303" pitchFamily="18" charset="0"/>
              </a:rPr>
              <a:t>Arabic meals on wheels, will be very particular with the meals that are offered. Investing in research and training to offer the best flavors and the right cuisine. Coming up with standardized recipes to offer the best Arabic cuisines there </a:t>
            </a:r>
            <a:r>
              <a:rPr lang="en-US" sz="2400" dirty="0" smtClean="0">
                <a:latin typeface="Bell MT" panose="02020503060305020303" pitchFamily="18" charset="0"/>
              </a:rPr>
              <a:t>are.</a:t>
            </a:r>
            <a:endParaRPr lang="en-US" sz="2400" dirty="0">
              <a:latin typeface="Bell MT" panose="02020503060305020303" pitchFamily="18" charset="0"/>
            </a:endParaRPr>
          </a:p>
        </p:txBody>
      </p:sp>
    </p:spTree>
    <p:extLst>
      <p:ext uri="{BB962C8B-B14F-4D97-AF65-F5344CB8AC3E}">
        <p14:creationId xmlns:p14="http://schemas.microsoft.com/office/powerpoint/2010/main" val="1017768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725" y="1961038"/>
            <a:ext cx="8859186" cy="5354162"/>
          </a:xfrm>
        </p:spPr>
        <p:txBody>
          <a:bodyPr>
            <a:normAutofit fontScale="62500" lnSpcReduction="20000"/>
          </a:bodyPr>
          <a:lstStyle/>
          <a:p>
            <a:pPr>
              <a:lnSpc>
                <a:spcPct val="200000"/>
              </a:lnSpc>
            </a:pPr>
            <a:r>
              <a:rPr lang="en-US" dirty="0" smtClean="0">
                <a:latin typeface="Bell MT" panose="02020503060305020303" pitchFamily="18" charset="0"/>
              </a:rPr>
              <a:t>Arabic meals on wheels will stick to offering the best of the Arabic cuisines. Sticking to the best flavors, texture, just the right amount of seasoning and crisp to keep clients happy.</a:t>
            </a:r>
          </a:p>
          <a:p>
            <a:pPr>
              <a:lnSpc>
                <a:spcPct val="200000"/>
              </a:lnSpc>
            </a:pPr>
            <a:r>
              <a:rPr lang="en-US" dirty="0" smtClean="0">
                <a:latin typeface="Bell MT" panose="02020503060305020303" pitchFamily="18" charset="0"/>
              </a:rPr>
              <a:t>The meals will be halal. Sticking to the highest standards of cleanliness and pork free environments.</a:t>
            </a:r>
          </a:p>
          <a:p>
            <a:pPr>
              <a:lnSpc>
                <a:spcPct val="200000"/>
              </a:lnSpc>
            </a:pPr>
            <a:r>
              <a:rPr lang="en-US" dirty="0" smtClean="0">
                <a:latin typeface="Bell MT" panose="02020503060305020303" pitchFamily="18" charset="0"/>
              </a:rPr>
              <a:t>Serving fresh meals is a priority. Maintaining the freshness of the herbs, spices and oils used on the meals to give the best flavor and aroma.</a:t>
            </a:r>
          </a:p>
          <a:p>
            <a:pPr>
              <a:lnSpc>
                <a:spcPct val="200000"/>
              </a:lnSpc>
            </a:pPr>
            <a:r>
              <a:rPr lang="en-US" dirty="0" smtClean="0">
                <a:latin typeface="Bell MT" panose="02020503060305020303" pitchFamily="18" charset="0"/>
              </a:rPr>
              <a:t>The restaurant will stick to </a:t>
            </a:r>
            <a:r>
              <a:rPr lang="en-US" dirty="0">
                <a:latin typeface="Bell MT" panose="02020503060305020303" pitchFamily="18" charset="0"/>
              </a:rPr>
              <a:t>a table d'hôte </a:t>
            </a:r>
            <a:r>
              <a:rPr lang="en-US" dirty="0" smtClean="0">
                <a:latin typeface="Bell MT" panose="02020503060305020303" pitchFamily="18" charset="0"/>
              </a:rPr>
              <a:t>menu. This is to ensure efficiency in service.</a:t>
            </a:r>
            <a:endParaRPr lang="en-US" dirty="0">
              <a:latin typeface="Bell MT" panose="02020503060305020303" pitchFamily="18" charset="0"/>
            </a:endParaRPr>
          </a:p>
        </p:txBody>
      </p:sp>
      <p:sp>
        <p:nvSpPr>
          <p:cNvPr id="2" name="TextBox 1"/>
          <p:cNvSpPr txBox="1"/>
          <p:nvPr/>
        </p:nvSpPr>
        <p:spPr>
          <a:xfrm>
            <a:off x="670560" y="1244184"/>
            <a:ext cx="7300210" cy="584775"/>
          </a:xfrm>
          <a:prstGeom prst="rect">
            <a:avLst/>
          </a:prstGeom>
          <a:noFill/>
        </p:spPr>
        <p:txBody>
          <a:bodyPr wrap="square" rtlCol="0">
            <a:spAutoFit/>
          </a:bodyPr>
          <a:lstStyle/>
          <a:p>
            <a:pPr algn="ctr"/>
            <a:r>
              <a:rPr lang="en-US" sz="3200" b="1" dirty="0" smtClean="0">
                <a:latin typeface="Baskerville Old Face" panose="02020602080505020303" pitchFamily="18" charset="0"/>
              </a:rPr>
              <a:t>Menu characteristics</a:t>
            </a:r>
            <a:endParaRPr lang="en-US" sz="3200" b="1" dirty="0">
              <a:latin typeface="Baskerville Old Face" panose="02020602080505020303" pitchFamily="18" charset="0"/>
            </a:endParaRPr>
          </a:p>
        </p:txBody>
      </p:sp>
    </p:spTree>
    <p:extLst>
      <p:ext uri="{BB962C8B-B14F-4D97-AF65-F5344CB8AC3E}">
        <p14:creationId xmlns:p14="http://schemas.microsoft.com/office/powerpoint/2010/main" val="37794716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239071"/>
            <a:ext cx="5536366" cy="827238"/>
          </a:xfrm>
        </p:spPr>
        <p:txBody>
          <a:bodyPr>
            <a:normAutofit fontScale="90000"/>
          </a:bodyPr>
          <a:lstStyle/>
          <a:p>
            <a:pPr algn="r">
              <a:lnSpc>
                <a:spcPct val="150000"/>
              </a:lnSpc>
            </a:pPr>
            <a:r>
              <a:rPr lang="en-US" dirty="0" smtClean="0">
                <a:latin typeface="Baskerville Old Face" panose="02020602080505020303" pitchFamily="18" charset="0"/>
              </a:rPr>
              <a:t/>
            </a:r>
            <a:br>
              <a:rPr lang="en-US" dirty="0" smtClean="0">
                <a:latin typeface="Baskerville Old Face" panose="02020602080505020303" pitchFamily="18" charset="0"/>
              </a:rPr>
            </a:br>
            <a:r>
              <a:rPr lang="en-US" dirty="0">
                <a:latin typeface="Baskerville Old Face" panose="02020602080505020303" pitchFamily="18" charset="0"/>
              </a:rPr>
              <a:t/>
            </a:r>
            <a:br>
              <a:rPr lang="en-US" dirty="0">
                <a:latin typeface="Baskerville Old Face" panose="02020602080505020303" pitchFamily="18" charset="0"/>
              </a:rPr>
            </a:br>
            <a:r>
              <a:rPr lang="en-US" dirty="0" smtClean="0">
                <a:latin typeface="Baskerville Old Face" panose="02020602080505020303" pitchFamily="18" charset="0"/>
              </a:rPr>
              <a:t/>
            </a:r>
            <a:br>
              <a:rPr lang="en-US" dirty="0" smtClean="0">
                <a:latin typeface="Baskerville Old Face" panose="02020602080505020303" pitchFamily="18" charset="0"/>
              </a:rPr>
            </a:br>
            <a:r>
              <a:rPr lang="en-US" dirty="0">
                <a:latin typeface="Baskerville Old Face" panose="02020602080505020303" pitchFamily="18" charset="0"/>
              </a:rPr>
              <a:t/>
            </a:r>
            <a:br>
              <a:rPr lang="en-US" dirty="0">
                <a:latin typeface="Baskerville Old Face" panose="02020602080505020303" pitchFamily="18" charset="0"/>
              </a:rPr>
            </a:br>
            <a:r>
              <a:rPr lang="en-US" dirty="0" smtClean="0">
                <a:latin typeface="Baskerville Old Face" panose="02020602080505020303" pitchFamily="18" charset="0"/>
              </a:rPr>
              <a:t>VALUE PROPOSITION</a:t>
            </a:r>
            <a:endParaRPr lang="en-US" dirty="0">
              <a:latin typeface="Baskerville Old Face" panose="02020602080505020303" pitchFamily="18" charset="0"/>
            </a:endParaRPr>
          </a:p>
        </p:txBody>
      </p:sp>
    </p:spTree>
    <p:extLst>
      <p:ext uri="{BB962C8B-B14F-4D97-AF65-F5344CB8AC3E}">
        <p14:creationId xmlns:p14="http://schemas.microsoft.com/office/powerpoint/2010/main" val="23237217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93693" y="2120068"/>
            <a:ext cx="6295868" cy="3711106"/>
          </a:xfrm>
        </p:spPr>
        <p:txBody>
          <a:bodyPr>
            <a:normAutofit lnSpcReduction="10000"/>
          </a:bodyPr>
          <a:lstStyle/>
          <a:p>
            <a:pPr marL="0" indent="0" algn="ctr">
              <a:lnSpc>
                <a:spcPct val="200000"/>
              </a:lnSpc>
              <a:buNone/>
            </a:pPr>
            <a:r>
              <a:rPr lang="en-US" dirty="0" smtClean="0">
                <a:solidFill>
                  <a:schemeClr val="bg1"/>
                </a:solidFill>
                <a:latin typeface="Bell MT" panose="02020503060305020303" pitchFamily="18" charset="0"/>
              </a:rPr>
              <a:t>To keep with the clients expectations, the restaurant will aim at providing convenience and unique experience to clients.</a:t>
            </a:r>
            <a:endParaRPr lang="en-US" dirty="0">
              <a:solidFill>
                <a:schemeClr val="bg1"/>
              </a:solidFill>
              <a:latin typeface="Bell MT" panose="02020503060305020303" pitchFamily="18" charset="0"/>
            </a:endParaRPr>
          </a:p>
        </p:txBody>
      </p:sp>
    </p:spTree>
    <p:extLst>
      <p:ext uri="{BB962C8B-B14F-4D97-AF65-F5344CB8AC3E}">
        <p14:creationId xmlns:p14="http://schemas.microsoft.com/office/powerpoint/2010/main" val="42601276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1127723"/>
            <a:ext cx="8412480" cy="732028"/>
          </a:xfrm>
        </p:spPr>
        <p:txBody>
          <a:bodyPr>
            <a:normAutofit fontScale="90000"/>
          </a:bodyPr>
          <a:lstStyle/>
          <a:p>
            <a:pPr algn="ctr"/>
            <a:r>
              <a:rPr lang="en-US" dirty="0" smtClean="0">
                <a:solidFill>
                  <a:schemeClr val="bg1"/>
                </a:solidFill>
                <a:latin typeface="Baskerville Old Face" panose="02020602080505020303" pitchFamily="18" charset="0"/>
              </a:rPr>
              <a:t>VALUE PROPOSITION</a:t>
            </a:r>
            <a:endParaRPr lang="en-US" dirty="0">
              <a:solidFill>
                <a:schemeClr val="bg1"/>
              </a:solidFill>
              <a:latin typeface="Baskerville Old Face" panose="02020602080505020303" pitchFamily="18" charset="0"/>
            </a:endParaRPr>
          </a:p>
        </p:txBody>
      </p:sp>
      <p:sp>
        <p:nvSpPr>
          <p:cNvPr id="3" name="Content Placeholder 2"/>
          <p:cNvSpPr>
            <a:spLocks noGrp="1"/>
          </p:cNvSpPr>
          <p:nvPr>
            <p:ph sz="half" idx="1"/>
          </p:nvPr>
        </p:nvSpPr>
        <p:spPr>
          <a:xfrm>
            <a:off x="225086" y="1859755"/>
            <a:ext cx="9352202" cy="5155642"/>
          </a:xfrm>
        </p:spPr>
        <p:txBody>
          <a:bodyPr>
            <a:normAutofit fontScale="55000" lnSpcReduction="20000"/>
          </a:bodyPr>
          <a:lstStyle/>
          <a:p>
            <a:pPr>
              <a:lnSpc>
                <a:spcPct val="200000"/>
              </a:lnSpc>
            </a:pPr>
            <a:r>
              <a:rPr lang="en-US" dirty="0" smtClean="0">
                <a:latin typeface="Bell MT" panose="02020503060305020303" pitchFamily="18" charset="0"/>
              </a:rPr>
              <a:t>Attentive and personalized customer service</a:t>
            </a:r>
            <a:r>
              <a:rPr lang="en-US" dirty="0">
                <a:latin typeface="Bell MT" panose="02020503060305020303" pitchFamily="18" charset="0"/>
              </a:rPr>
              <a:t>. Reservation based booking to avoid inconveniences.</a:t>
            </a:r>
            <a:endParaRPr lang="en-US" dirty="0" smtClean="0">
              <a:latin typeface="Bell MT" panose="02020503060305020303" pitchFamily="18" charset="0"/>
            </a:endParaRPr>
          </a:p>
          <a:p>
            <a:pPr>
              <a:lnSpc>
                <a:spcPct val="200000"/>
              </a:lnSpc>
            </a:pPr>
            <a:r>
              <a:rPr lang="en-US" dirty="0" smtClean="0">
                <a:latin typeface="Bell MT" panose="02020503060305020303" pitchFamily="18" charset="0"/>
              </a:rPr>
              <a:t>Use of party trays to server the full meal. No use of forks, spoons or knives ass a way to realize the true Arabic cuisine experience.</a:t>
            </a:r>
          </a:p>
          <a:p>
            <a:pPr>
              <a:lnSpc>
                <a:spcPct val="200000"/>
              </a:lnSpc>
            </a:pPr>
            <a:r>
              <a:rPr lang="en-US" dirty="0">
                <a:latin typeface="Bell MT" panose="02020503060305020303" pitchFamily="18" charset="0"/>
              </a:rPr>
              <a:t>Adequate seating space and resources for quality service</a:t>
            </a:r>
            <a:r>
              <a:rPr lang="en-US" dirty="0" smtClean="0">
                <a:latin typeface="Bell MT" panose="02020503060305020303" pitchFamily="18" charset="0"/>
              </a:rPr>
              <a:t>. Clients sit on carpeted floors on quality cushions and spacious low level tables.</a:t>
            </a:r>
          </a:p>
          <a:p>
            <a:pPr>
              <a:lnSpc>
                <a:spcPct val="200000"/>
              </a:lnSpc>
            </a:pPr>
            <a:r>
              <a:rPr lang="en-US" dirty="0" smtClean="0">
                <a:latin typeface="Bell MT" panose="02020503060305020303" pitchFamily="18" charset="0"/>
              </a:rPr>
              <a:t>The best Arabian décor, curved word art, mahogany surfaces, Arabic rugs and urns.</a:t>
            </a:r>
          </a:p>
          <a:p>
            <a:pPr>
              <a:lnSpc>
                <a:spcPct val="200000"/>
              </a:lnSpc>
            </a:pPr>
            <a:r>
              <a:rPr lang="en-US" dirty="0" smtClean="0">
                <a:latin typeface="Bell MT" panose="02020503060305020303" pitchFamily="18" charset="0"/>
              </a:rPr>
              <a:t>Arabian light fixtures and adequate yellow lighting to give off the right ambiance.</a:t>
            </a:r>
          </a:p>
          <a:p>
            <a:pPr>
              <a:lnSpc>
                <a:spcPct val="200000"/>
              </a:lnSpc>
            </a:pPr>
            <a:r>
              <a:rPr lang="en-US" dirty="0">
                <a:latin typeface="Bell MT" panose="02020503060305020303" pitchFamily="18" charset="0"/>
              </a:rPr>
              <a:t>Secure and trustworthy order payment platform</a:t>
            </a:r>
          </a:p>
          <a:p>
            <a:pPr>
              <a:lnSpc>
                <a:spcPct val="200000"/>
              </a:lnSpc>
            </a:pPr>
            <a:endParaRPr lang="en-US" dirty="0">
              <a:latin typeface="Bell MT" panose="02020503060305020303" pitchFamily="18" charset="0"/>
            </a:endParaRPr>
          </a:p>
          <a:p>
            <a:pPr>
              <a:lnSpc>
                <a:spcPct val="200000"/>
              </a:lnSpc>
            </a:pPr>
            <a:endParaRPr lang="en-US" dirty="0">
              <a:latin typeface="Bell MT" panose="02020503060305020303" pitchFamily="18" charset="0"/>
            </a:endParaRPr>
          </a:p>
        </p:txBody>
      </p:sp>
      <p:sp>
        <p:nvSpPr>
          <p:cNvPr id="4" name="TextBox 3"/>
          <p:cNvSpPr txBox="1"/>
          <p:nvPr/>
        </p:nvSpPr>
        <p:spPr>
          <a:xfrm>
            <a:off x="670560" y="1127723"/>
            <a:ext cx="8233597" cy="461665"/>
          </a:xfrm>
          <a:prstGeom prst="rect">
            <a:avLst/>
          </a:prstGeom>
          <a:noFill/>
        </p:spPr>
        <p:txBody>
          <a:bodyPr wrap="square" rtlCol="0">
            <a:spAutoFit/>
          </a:bodyPr>
          <a:lstStyle/>
          <a:p>
            <a:pPr algn="ctr"/>
            <a:r>
              <a:rPr lang="en-US" sz="2400" b="1" dirty="0" smtClean="0">
                <a:latin typeface="Baskerville Old Face" panose="02020602080505020303" pitchFamily="18" charset="0"/>
              </a:rPr>
              <a:t>Value proposition</a:t>
            </a:r>
            <a:endParaRPr lang="en-US" sz="2400" b="1" dirty="0">
              <a:latin typeface="Baskerville Old Face" panose="02020602080505020303" pitchFamily="18" charset="0"/>
            </a:endParaRPr>
          </a:p>
        </p:txBody>
      </p:sp>
    </p:spTree>
    <p:extLst>
      <p:ext uri="{BB962C8B-B14F-4D97-AF65-F5344CB8AC3E}">
        <p14:creationId xmlns:p14="http://schemas.microsoft.com/office/powerpoint/2010/main" val="33670856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8897" y="2662578"/>
            <a:ext cx="4365136" cy="2434078"/>
          </a:xfrm>
        </p:spPr>
        <p:txBody>
          <a:bodyPr>
            <a:normAutofit fontScale="77500" lnSpcReduction="20000"/>
          </a:bodyPr>
          <a:lstStyle/>
          <a:p>
            <a:pPr marL="0" indent="0" algn="r">
              <a:lnSpc>
                <a:spcPct val="170000"/>
              </a:lnSpc>
              <a:buNone/>
            </a:pPr>
            <a:r>
              <a:rPr lang="en-US" sz="5760" dirty="0">
                <a:solidFill>
                  <a:schemeClr val="bg1"/>
                </a:solidFill>
                <a:latin typeface="Baskerville Old Face" panose="02020602080505020303" pitchFamily="18" charset="0"/>
              </a:rPr>
              <a:t>MARKET </a:t>
            </a:r>
            <a:endParaRPr lang="en-US" sz="5760" dirty="0" smtClean="0">
              <a:solidFill>
                <a:schemeClr val="bg1"/>
              </a:solidFill>
              <a:latin typeface="Baskerville Old Face" panose="02020602080505020303" pitchFamily="18" charset="0"/>
            </a:endParaRPr>
          </a:p>
          <a:p>
            <a:pPr marL="0" indent="0" algn="r">
              <a:lnSpc>
                <a:spcPct val="170000"/>
              </a:lnSpc>
              <a:buNone/>
            </a:pPr>
            <a:r>
              <a:rPr lang="en-US" sz="5760" dirty="0" smtClean="0">
                <a:solidFill>
                  <a:schemeClr val="bg1"/>
                </a:solidFill>
                <a:latin typeface="Baskerville Old Face" panose="02020602080505020303" pitchFamily="18" charset="0"/>
              </a:rPr>
              <a:t>ANALYSIS</a:t>
            </a:r>
            <a:endParaRPr lang="en-US" sz="5760" dirty="0">
              <a:solidFill>
                <a:schemeClr val="bg1"/>
              </a:solidFill>
              <a:latin typeface="Baskerville Old Face" panose="02020602080505020303" pitchFamily="18" charset="0"/>
            </a:endParaRPr>
          </a:p>
        </p:txBody>
      </p:sp>
    </p:spTree>
    <p:extLst>
      <p:ext uri="{BB962C8B-B14F-4D97-AF65-F5344CB8AC3E}">
        <p14:creationId xmlns:p14="http://schemas.microsoft.com/office/powerpoint/2010/main" val="37763159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0560" y="1573967"/>
            <a:ext cx="8473440" cy="5246558"/>
          </a:xfrm>
        </p:spPr>
        <p:txBody>
          <a:bodyPr>
            <a:normAutofit fontScale="77500" lnSpcReduction="20000"/>
          </a:bodyPr>
          <a:lstStyle/>
          <a:p>
            <a:pPr>
              <a:lnSpc>
                <a:spcPct val="200000"/>
              </a:lnSpc>
            </a:pPr>
            <a:r>
              <a:rPr lang="en-US" dirty="0" smtClean="0">
                <a:latin typeface="Bell MT" panose="02020503060305020303" pitchFamily="18" charset="0"/>
              </a:rPr>
              <a:t>The restaurant will offer unique cuisines.</a:t>
            </a:r>
          </a:p>
          <a:p>
            <a:pPr>
              <a:lnSpc>
                <a:spcPct val="200000"/>
              </a:lnSpc>
            </a:pPr>
            <a:r>
              <a:rPr lang="en-US" dirty="0" smtClean="0">
                <a:latin typeface="Bell MT" panose="02020503060305020303" pitchFamily="18" charset="0"/>
              </a:rPr>
              <a:t>The main target market will entail the Millennials who have great interests in exploring foods from diverse cultures and also have disposable income. Another target group is the culinary tourists.</a:t>
            </a:r>
          </a:p>
          <a:p>
            <a:pPr>
              <a:lnSpc>
                <a:spcPct val="200000"/>
              </a:lnSpc>
            </a:pPr>
            <a:r>
              <a:rPr lang="en-US" dirty="0" smtClean="0">
                <a:latin typeface="Bell MT" panose="02020503060305020303" pitchFamily="18" charset="0"/>
              </a:rPr>
              <a:t>Through offering quality, and affordability coupled with convenience, the restaurant will be in a position to accrue market share.</a:t>
            </a:r>
            <a:endParaRPr lang="en-US" dirty="0">
              <a:latin typeface="Bell MT" panose="02020503060305020303" pitchFamily="18" charset="0"/>
            </a:endParaRPr>
          </a:p>
        </p:txBody>
      </p:sp>
    </p:spTree>
    <p:extLst>
      <p:ext uri="{BB962C8B-B14F-4D97-AF65-F5344CB8AC3E}">
        <p14:creationId xmlns:p14="http://schemas.microsoft.com/office/powerpoint/2010/main" val="4468929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0559" y="2073578"/>
            <a:ext cx="8788233" cy="5061740"/>
          </a:xfrm>
        </p:spPr>
        <p:txBody>
          <a:bodyPr>
            <a:normAutofit fontScale="62500" lnSpcReduction="20000"/>
          </a:bodyPr>
          <a:lstStyle/>
          <a:p>
            <a:pPr>
              <a:lnSpc>
                <a:spcPct val="200000"/>
              </a:lnSpc>
            </a:pPr>
            <a:r>
              <a:rPr lang="en-US" dirty="0" smtClean="0">
                <a:latin typeface="Bell MT" panose="02020503060305020303" pitchFamily="18" charset="0"/>
              </a:rPr>
              <a:t>The main competition for Arabic meals on wheels are the major fast food delivery restaurants who dominate the meals on wheels market.</a:t>
            </a:r>
          </a:p>
          <a:p>
            <a:pPr>
              <a:lnSpc>
                <a:spcPct val="200000"/>
              </a:lnSpc>
            </a:pPr>
            <a:r>
              <a:rPr lang="en-US" dirty="0" smtClean="0">
                <a:latin typeface="Bell MT" panose="02020503060305020303" pitchFamily="18" charset="0"/>
              </a:rPr>
              <a:t>The restaurant also faces competition from major Arabic restaurants such as </a:t>
            </a:r>
            <a:r>
              <a:rPr lang="en-US" dirty="0" err="1" smtClean="0">
                <a:latin typeface="Bell MT" panose="02020503060305020303" pitchFamily="18" charset="0"/>
              </a:rPr>
              <a:t>Kobee</a:t>
            </a:r>
            <a:r>
              <a:rPr lang="en-US" dirty="0" smtClean="0">
                <a:latin typeface="Bell MT" panose="02020503060305020303" pitchFamily="18" charset="0"/>
              </a:rPr>
              <a:t> Factory, Hayat’s Kitchen and The Flying Falafel </a:t>
            </a:r>
          </a:p>
          <a:p>
            <a:pPr>
              <a:lnSpc>
                <a:spcPct val="200000"/>
              </a:lnSpc>
            </a:pPr>
            <a:r>
              <a:rPr lang="en-US" dirty="0" smtClean="0">
                <a:latin typeface="Bell MT" panose="02020503060305020303" pitchFamily="18" charset="0"/>
              </a:rPr>
              <a:t>This calls for Arabic meals on wheels to adopt a penetrative pricing strategy before initiating the major pricing strategy.</a:t>
            </a:r>
          </a:p>
          <a:p>
            <a:pPr>
              <a:lnSpc>
                <a:spcPct val="200000"/>
              </a:lnSpc>
            </a:pPr>
            <a:r>
              <a:rPr lang="en-US" dirty="0" smtClean="0">
                <a:latin typeface="Bell MT" panose="02020503060305020303" pitchFamily="18" charset="0"/>
              </a:rPr>
              <a:t>Also to divert the attention from fast food delivery, a marketing strategy to sell, the healthy foods they offer would increase preference to the Arabic meals.</a:t>
            </a:r>
            <a:endParaRPr lang="en-US" dirty="0">
              <a:latin typeface="Bell MT" panose="02020503060305020303" pitchFamily="18" charset="0"/>
            </a:endParaRPr>
          </a:p>
        </p:txBody>
      </p:sp>
      <p:sp>
        <p:nvSpPr>
          <p:cNvPr id="5" name="TextBox 4"/>
          <p:cNvSpPr txBox="1"/>
          <p:nvPr/>
        </p:nvSpPr>
        <p:spPr>
          <a:xfrm>
            <a:off x="1778160" y="1319551"/>
            <a:ext cx="5548298" cy="387798"/>
          </a:xfrm>
          <a:prstGeom prst="rect">
            <a:avLst/>
          </a:prstGeom>
          <a:noFill/>
        </p:spPr>
        <p:txBody>
          <a:bodyPr wrap="square" rtlCol="0">
            <a:spAutoFit/>
          </a:bodyPr>
          <a:lstStyle/>
          <a:p>
            <a:pPr algn="ctr"/>
            <a:r>
              <a:rPr lang="en-US" sz="1920" dirty="0">
                <a:solidFill>
                  <a:schemeClr val="bg1"/>
                </a:solidFill>
                <a:latin typeface="Baskerville Old Face" panose="02020602080505020303" pitchFamily="18" charset="0"/>
              </a:rPr>
              <a:t>COMPETITIVE ANALYSIS</a:t>
            </a:r>
          </a:p>
        </p:txBody>
      </p:sp>
      <p:sp>
        <p:nvSpPr>
          <p:cNvPr id="2" name="TextBox 1"/>
          <p:cNvSpPr txBox="1"/>
          <p:nvPr/>
        </p:nvSpPr>
        <p:spPr>
          <a:xfrm>
            <a:off x="1214203" y="1019331"/>
            <a:ext cx="7225259" cy="584775"/>
          </a:xfrm>
          <a:prstGeom prst="rect">
            <a:avLst/>
          </a:prstGeom>
          <a:noFill/>
        </p:spPr>
        <p:txBody>
          <a:bodyPr wrap="square" rtlCol="0">
            <a:spAutoFit/>
          </a:bodyPr>
          <a:lstStyle/>
          <a:p>
            <a:pPr algn="ctr"/>
            <a:r>
              <a:rPr lang="en-US" sz="3200" b="1" dirty="0" smtClean="0">
                <a:latin typeface="Baskerville Old Face" panose="02020602080505020303" pitchFamily="18" charset="0"/>
              </a:rPr>
              <a:t>Competitive analysis</a:t>
            </a:r>
            <a:endParaRPr lang="en-US" sz="3200" b="1" dirty="0">
              <a:latin typeface="Baskerville Old Face" panose="02020602080505020303" pitchFamily="18" charset="0"/>
            </a:endParaRPr>
          </a:p>
        </p:txBody>
      </p:sp>
    </p:spTree>
    <p:extLst>
      <p:ext uri="{BB962C8B-B14F-4D97-AF65-F5344CB8AC3E}">
        <p14:creationId xmlns:p14="http://schemas.microsoft.com/office/powerpoint/2010/main" val="11921341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6589" y="3072984"/>
            <a:ext cx="5369477" cy="1315553"/>
          </a:xfrm>
        </p:spPr>
        <p:txBody>
          <a:bodyPr>
            <a:normAutofit fontScale="90000"/>
          </a:bodyPr>
          <a:lstStyle/>
          <a:p>
            <a:pPr algn="r">
              <a:lnSpc>
                <a:spcPct val="150000"/>
              </a:lnSpc>
            </a:pPr>
            <a:r>
              <a:rPr lang="en-US" dirty="0" smtClean="0">
                <a:solidFill>
                  <a:schemeClr val="bg1"/>
                </a:solidFill>
                <a:latin typeface="Baskerville Old Face" panose="02020602080505020303" pitchFamily="18" charset="0"/>
              </a:rPr>
              <a:t>MARKETING MIX</a:t>
            </a:r>
            <a:endParaRPr lang="en-US" dirty="0">
              <a:solidFill>
                <a:schemeClr val="bg1"/>
              </a:solidFill>
              <a:latin typeface="Baskerville Old Face" panose="02020602080505020303" pitchFamily="18" charset="0"/>
            </a:endParaRPr>
          </a:p>
        </p:txBody>
      </p:sp>
      <p:sp>
        <p:nvSpPr>
          <p:cNvPr id="3" name="Subtitle 2"/>
          <p:cNvSpPr>
            <a:spLocks noGrp="1"/>
          </p:cNvSpPr>
          <p:nvPr>
            <p:ph type="subTitle" idx="1"/>
          </p:nvPr>
        </p:nvSpPr>
        <p:spPr>
          <a:xfrm>
            <a:off x="2468381" y="4816534"/>
            <a:ext cx="3632616" cy="564934"/>
          </a:xfrm>
        </p:spPr>
        <p:txBody>
          <a:bodyPr/>
          <a:lstStyle/>
          <a:p>
            <a:r>
              <a:rPr lang="en-US" dirty="0" smtClean="0">
                <a:solidFill>
                  <a:schemeClr val="bg1"/>
                </a:solidFill>
                <a:latin typeface="Bell MT" panose="02020503060305020303" pitchFamily="18" charset="0"/>
              </a:rPr>
              <a:t>7Ps Analysis</a:t>
            </a:r>
            <a:endParaRPr lang="en-US" dirty="0">
              <a:solidFill>
                <a:schemeClr val="bg1"/>
              </a:solidFill>
              <a:latin typeface="Bell MT" panose="02020503060305020303" pitchFamily="18" charset="0"/>
            </a:endParaRPr>
          </a:p>
        </p:txBody>
      </p:sp>
    </p:spTree>
    <p:extLst>
      <p:ext uri="{BB962C8B-B14F-4D97-AF65-F5344CB8AC3E}">
        <p14:creationId xmlns:p14="http://schemas.microsoft.com/office/powerpoint/2010/main" val="19997440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75628" y="2128602"/>
            <a:ext cx="4368175" cy="4826833"/>
          </a:xfrm>
        </p:spPr>
        <p:txBody>
          <a:bodyPr>
            <a:noAutofit/>
          </a:bodyPr>
          <a:lstStyle/>
          <a:p>
            <a:pPr marL="0" indent="0" algn="ctr">
              <a:lnSpc>
                <a:spcPct val="220000"/>
              </a:lnSpc>
              <a:buNone/>
            </a:pPr>
            <a:r>
              <a:rPr lang="en-US" sz="2400" dirty="0" smtClean="0">
                <a:latin typeface="Bell MT" panose="02020503060305020303" pitchFamily="18" charset="0"/>
              </a:rPr>
              <a:t>The 7Ps in marketing mix will allow the restaurant to review and define key issues that affect the marketing of its meals and general product</a:t>
            </a:r>
            <a:endParaRPr lang="en-US" sz="2400" dirty="0">
              <a:latin typeface="Bell MT" panose="02020503060305020303" pitchFamily="18" charset="0"/>
            </a:endParaRPr>
          </a:p>
        </p:txBody>
      </p:sp>
      <p:sp>
        <p:nvSpPr>
          <p:cNvPr id="2" name="TextBox 1"/>
          <p:cNvSpPr txBox="1"/>
          <p:nvPr/>
        </p:nvSpPr>
        <p:spPr>
          <a:xfrm>
            <a:off x="5201588" y="1297605"/>
            <a:ext cx="3867462" cy="830997"/>
          </a:xfrm>
          <a:prstGeom prst="rect">
            <a:avLst/>
          </a:prstGeom>
          <a:noFill/>
        </p:spPr>
        <p:txBody>
          <a:bodyPr wrap="square" rtlCol="0">
            <a:spAutoFit/>
          </a:bodyPr>
          <a:lstStyle/>
          <a:p>
            <a:pPr algn="ctr"/>
            <a:r>
              <a:rPr lang="en-US" sz="2400" b="1" dirty="0" smtClean="0">
                <a:latin typeface="Baskerville Old Face" panose="02020602080505020303" pitchFamily="18" charset="0"/>
              </a:rPr>
              <a:t>IMPORTANCE OF THE 7Ps</a:t>
            </a:r>
            <a:endParaRPr lang="en-US" sz="2400" b="1" dirty="0">
              <a:latin typeface="Baskerville Old Face" panose="02020602080505020303" pitchFamily="18" charset="0"/>
            </a:endParaRPr>
          </a:p>
        </p:txBody>
      </p:sp>
    </p:spTree>
    <p:extLst>
      <p:ext uri="{BB962C8B-B14F-4D97-AF65-F5344CB8AC3E}">
        <p14:creationId xmlns:p14="http://schemas.microsoft.com/office/powerpoint/2010/main" val="23170919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0560" y="1019332"/>
            <a:ext cx="8412480" cy="5411448"/>
          </a:xfrm>
        </p:spPr>
        <p:txBody>
          <a:bodyPr>
            <a:normAutofit fontScale="77500" lnSpcReduction="20000"/>
          </a:bodyPr>
          <a:lstStyle/>
          <a:p>
            <a:pPr>
              <a:lnSpc>
                <a:spcPct val="200000"/>
              </a:lnSpc>
            </a:pPr>
            <a:r>
              <a:rPr lang="en-US" dirty="0" smtClean="0">
                <a:latin typeface="Bell MT" panose="02020503060305020303" pitchFamily="18" charset="0"/>
              </a:rPr>
              <a:t>Product; the restaurant product will be fresh tasty and authentic Arabic cuisine alongside quality service. Quality will be assured from the investment on research for recipe development and staff training as well as acquiring the best quality ingredients to make the food.</a:t>
            </a:r>
          </a:p>
          <a:p>
            <a:pPr>
              <a:lnSpc>
                <a:spcPct val="200000"/>
              </a:lnSpc>
            </a:pPr>
            <a:r>
              <a:rPr lang="en-US" dirty="0" smtClean="0">
                <a:latin typeface="Bell MT" panose="02020503060305020303" pitchFamily="18" charset="0"/>
              </a:rPr>
              <a:t>Prices; the restaurant will adapt the cost plus pricing or ideal food cost model. This pricing model will enable the restaurant to maintain quality and continuity.</a:t>
            </a:r>
            <a:endParaRPr lang="en-US" dirty="0">
              <a:latin typeface="Bell MT" panose="02020503060305020303" pitchFamily="18" charset="0"/>
            </a:endParaRPr>
          </a:p>
        </p:txBody>
      </p:sp>
    </p:spTree>
    <p:extLst>
      <p:ext uri="{BB962C8B-B14F-4D97-AF65-F5344CB8AC3E}">
        <p14:creationId xmlns:p14="http://schemas.microsoft.com/office/powerpoint/2010/main" val="8002645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0560" y="1334125"/>
            <a:ext cx="8412480" cy="5141625"/>
          </a:xfrm>
        </p:spPr>
        <p:txBody>
          <a:bodyPr>
            <a:normAutofit fontScale="70000" lnSpcReduction="20000"/>
          </a:bodyPr>
          <a:lstStyle/>
          <a:p>
            <a:pPr>
              <a:lnSpc>
                <a:spcPct val="200000"/>
              </a:lnSpc>
            </a:pPr>
            <a:r>
              <a:rPr lang="en-US" dirty="0" smtClean="0">
                <a:latin typeface="Bell MT" panose="02020503060305020303" pitchFamily="18" charset="0"/>
              </a:rPr>
              <a:t>Place and Access; the restaurant will be situated in </a:t>
            </a:r>
            <a:r>
              <a:rPr lang="en-US" dirty="0">
                <a:latin typeface="Bell MT" panose="02020503060305020303" pitchFamily="18" charset="0"/>
              </a:rPr>
              <a:t>N</a:t>
            </a:r>
            <a:r>
              <a:rPr lang="en-US" dirty="0" smtClean="0">
                <a:latin typeface="Bell MT" panose="02020503060305020303" pitchFamily="18" charset="0"/>
              </a:rPr>
              <a:t>ew Jersey and online. The online presence will allow reservations and delivery on orders.</a:t>
            </a:r>
          </a:p>
          <a:p>
            <a:pPr>
              <a:lnSpc>
                <a:spcPct val="200000"/>
              </a:lnSpc>
            </a:pPr>
            <a:r>
              <a:rPr lang="en-US" dirty="0" smtClean="0">
                <a:latin typeface="Bell MT" panose="02020503060305020303" pitchFamily="18" charset="0"/>
              </a:rPr>
              <a:t>Promotion; </a:t>
            </a:r>
            <a:r>
              <a:rPr lang="en-US" dirty="0">
                <a:latin typeface="Bell MT" panose="02020503060305020303" pitchFamily="18" charset="0"/>
              </a:rPr>
              <a:t>D</a:t>
            </a:r>
            <a:r>
              <a:rPr lang="en-US" dirty="0" smtClean="0">
                <a:latin typeface="Bell MT" panose="02020503060305020303" pitchFamily="18" charset="0"/>
              </a:rPr>
              <a:t>igital marketing, the use of reviews on the website to get customer feedback and insight.</a:t>
            </a:r>
          </a:p>
          <a:p>
            <a:pPr>
              <a:lnSpc>
                <a:spcPct val="200000"/>
              </a:lnSpc>
            </a:pPr>
            <a:r>
              <a:rPr lang="en-US" dirty="0" smtClean="0">
                <a:latin typeface="Bell MT" panose="02020503060305020303" pitchFamily="18" charset="0"/>
              </a:rPr>
              <a:t>Processes; the restaurant is invested in cuisine research, critics review to keep up with the quality and staff training to offer the best services to customers</a:t>
            </a:r>
            <a:endParaRPr lang="en-US" dirty="0">
              <a:latin typeface="Bell MT" panose="02020503060305020303" pitchFamily="18" charset="0"/>
            </a:endParaRPr>
          </a:p>
        </p:txBody>
      </p:sp>
    </p:spTree>
    <p:extLst>
      <p:ext uri="{BB962C8B-B14F-4D97-AF65-F5344CB8AC3E}">
        <p14:creationId xmlns:p14="http://schemas.microsoft.com/office/powerpoint/2010/main" val="15772070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0560" y="1019331"/>
            <a:ext cx="8412480" cy="5306517"/>
          </a:xfrm>
        </p:spPr>
        <p:txBody>
          <a:bodyPr>
            <a:normAutofit fontScale="77500" lnSpcReduction="20000"/>
          </a:bodyPr>
          <a:lstStyle/>
          <a:p>
            <a:pPr>
              <a:lnSpc>
                <a:spcPct val="200000"/>
              </a:lnSpc>
            </a:pPr>
            <a:r>
              <a:rPr lang="en-US" dirty="0" smtClean="0">
                <a:latin typeface="Bell MT" panose="02020503060305020303" pitchFamily="18" charset="0"/>
              </a:rPr>
              <a:t>People; the staff members will be recruited on the basis of skill and competence in culinary arts specified to Arabic cuisines. Staff training is a priority to keep the skills improved. A department aimed at marketing will be recruited in order to keep sales on the rise.</a:t>
            </a:r>
          </a:p>
          <a:p>
            <a:pPr>
              <a:lnSpc>
                <a:spcPct val="200000"/>
              </a:lnSpc>
            </a:pPr>
            <a:r>
              <a:rPr lang="en-US" dirty="0" smtClean="0">
                <a:latin typeface="Bell MT" panose="02020503060305020303" pitchFamily="18" charset="0"/>
              </a:rPr>
              <a:t>Performance; the restaurant aims to provide the very best of the Arabic cuisines and deliver door to door offering convenience in the process.</a:t>
            </a:r>
            <a:endParaRPr lang="en-US" dirty="0">
              <a:latin typeface="Bell MT" panose="02020503060305020303" pitchFamily="18" charset="0"/>
            </a:endParaRPr>
          </a:p>
        </p:txBody>
      </p:sp>
    </p:spTree>
    <p:extLst>
      <p:ext uri="{BB962C8B-B14F-4D97-AF65-F5344CB8AC3E}">
        <p14:creationId xmlns:p14="http://schemas.microsoft.com/office/powerpoint/2010/main" val="17323676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19527" y="1424066"/>
            <a:ext cx="5576341" cy="4216539"/>
          </a:xfrm>
          <a:prstGeom prst="rect">
            <a:avLst/>
          </a:prstGeom>
          <a:noFill/>
        </p:spPr>
        <p:txBody>
          <a:bodyPr wrap="square" rtlCol="0">
            <a:spAutoFit/>
          </a:bodyPr>
          <a:lstStyle/>
          <a:p>
            <a:r>
              <a:rPr lang="en-US" sz="2800" dirty="0" smtClean="0">
                <a:solidFill>
                  <a:schemeClr val="bg1"/>
                </a:solidFill>
                <a:latin typeface="Baskerville Old Face" panose="02020602080505020303" pitchFamily="18" charset="0"/>
              </a:rPr>
              <a:t>Marketing Campaign</a:t>
            </a:r>
          </a:p>
          <a:p>
            <a:pPr marL="285750" indent="-285750">
              <a:lnSpc>
                <a:spcPct val="200000"/>
              </a:lnSpc>
              <a:buFont typeface="Arial" panose="020B0604020202020204" pitchFamily="34" charset="0"/>
              <a:buChar char="•"/>
            </a:pPr>
            <a:r>
              <a:rPr lang="en-US" sz="2000" dirty="0" smtClean="0">
                <a:solidFill>
                  <a:schemeClr val="bg1"/>
                </a:solidFill>
                <a:latin typeface="Bell MT" panose="02020503060305020303" pitchFamily="18" charset="0"/>
              </a:rPr>
              <a:t>Find more investors</a:t>
            </a:r>
          </a:p>
          <a:p>
            <a:pPr marL="285750" indent="-285750">
              <a:lnSpc>
                <a:spcPct val="200000"/>
              </a:lnSpc>
              <a:buFont typeface="Arial" panose="020B0604020202020204" pitchFamily="34" charset="0"/>
              <a:buChar char="•"/>
            </a:pPr>
            <a:r>
              <a:rPr lang="en-US" sz="2000" dirty="0" smtClean="0">
                <a:solidFill>
                  <a:schemeClr val="bg1"/>
                </a:solidFill>
                <a:latin typeface="Bell MT" panose="02020503060305020303" pitchFamily="18" charset="0"/>
              </a:rPr>
              <a:t>Include TV and print advertisements</a:t>
            </a:r>
          </a:p>
          <a:p>
            <a:pPr marL="285750" indent="-285750">
              <a:lnSpc>
                <a:spcPct val="200000"/>
              </a:lnSpc>
              <a:buFont typeface="Arial" panose="020B0604020202020204" pitchFamily="34" charset="0"/>
              <a:buChar char="•"/>
            </a:pPr>
            <a:r>
              <a:rPr lang="en-US" sz="2000" dirty="0" smtClean="0">
                <a:solidFill>
                  <a:schemeClr val="bg1"/>
                </a:solidFill>
                <a:latin typeface="Bell MT" panose="02020503060305020303" pitchFamily="18" charset="0"/>
              </a:rPr>
              <a:t>Conduct extensive market research and adjust the marketing strategies</a:t>
            </a:r>
          </a:p>
          <a:p>
            <a:pPr marL="285750" indent="-285750">
              <a:lnSpc>
                <a:spcPct val="200000"/>
              </a:lnSpc>
              <a:buFont typeface="Arial" panose="020B0604020202020204" pitchFamily="34" charset="0"/>
              <a:buChar char="•"/>
            </a:pPr>
            <a:r>
              <a:rPr lang="en-US" sz="2000" dirty="0" smtClean="0">
                <a:solidFill>
                  <a:schemeClr val="bg1"/>
                </a:solidFill>
                <a:latin typeface="Bell MT" panose="02020503060305020303" pitchFamily="18" charset="0"/>
              </a:rPr>
              <a:t>Strengthen presence on social media</a:t>
            </a:r>
          </a:p>
          <a:p>
            <a:pPr marL="285750" indent="-285750">
              <a:lnSpc>
                <a:spcPct val="200000"/>
              </a:lnSpc>
              <a:buFont typeface="Arial" panose="020B0604020202020204" pitchFamily="34" charset="0"/>
              <a:buChar char="•"/>
            </a:pPr>
            <a:r>
              <a:rPr lang="en-US" sz="2000" dirty="0" smtClean="0">
                <a:solidFill>
                  <a:schemeClr val="bg1"/>
                </a:solidFill>
                <a:latin typeface="Bell MT" panose="02020503060305020303" pitchFamily="18" charset="0"/>
              </a:rPr>
              <a:t>Get reviewed by food critics</a:t>
            </a:r>
            <a:endParaRPr lang="en-US" sz="2000" dirty="0">
              <a:solidFill>
                <a:schemeClr val="bg1"/>
              </a:solidFill>
              <a:latin typeface="Bell MT" panose="02020503060305020303" pitchFamily="18" charset="0"/>
            </a:endParaRPr>
          </a:p>
        </p:txBody>
      </p:sp>
    </p:spTree>
    <p:extLst>
      <p:ext uri="{BB962C8B-B14F-4D97-AF65-F5344CB8AC3E}">
        <p14:creationId xmlns:p14="http://schemas.microsoft.com/office/powerpoint/2010/main" val="11387661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932" y="2546302"/>
            <a:ext cx="6428782" cy="2546773"/>
          </a:xfrm>
        </p:spPr>
        <p:txBody>
          <a:bodyPr>
            <a:normAutofit fontScale="90000"/>
          </a:bodyPr>
          <a:lstStyle/>
          <a:p>
            <a:pPr algn="r">
              <a:lnSpc>
                <a:spcPct val="150000"/>
              </a:lnSpc>
            </a:pPr>
            <a:r>
              <a:rPr lang="en-US" dirty="0" smtClean="0">
                <a:latin typeface="Baskerville Old Face" panose="02020602080505020303" pitchFamily="18" charset="0"/>
              </a:rPr>
              <a:t>FRANCHISING CONCEPT</a:t>
            </a:r>
            <a:endParaRPr lang="en-US" dirty="0">
              <a:latin typeface="Baskerville Old Face" panose="02020602080505020303" pitchFamily="18" charset="0"/>
            </a:endParaRPr>
          </a:p>
        </p:txBody>
      </p:sp>
    </p:spTree>
    <p:extLst>
      <p:ext uri="{BB962C8B-B14F-4D97-AF65-F5344CB8AC3E}">
        <p14:creationId xmlns:p14="http://schemas.microsoft.com/office/powerpoint/2010/main" val="30640170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3376" y="2374902"/>
            <a:ext cx="5379487" cy="2410929"/>
          </a:xfrm>
        </p:spPr>
        <p:txBody>
          <a:bodyPr>
            <a:noAutofit/>
          </a:bodyPr>
          <a:lstStyle/>
          <a:p>
            <a:pPr marL="0" indent="0" algn="ctr">
              <a:lnSpc>
                <a:spcPct val="200000"/>
              </a:lnSpc>
              <a:buNone/>
            </a:pPr>
            <a:r>
              <a:rPr lang="en-US" sz="2400" dirty="0" smtClean="0">
                <a:solidFill>
                  <a:schemeClr val="bg1"/>
                </a:solidFill>
                <a:latin typeface="Bell MT" panose="02020503060305020303" pitchFamily="18" charset="0"/>
              </a:rPr>
              <a:t>Arabic meals on wheels will stick to a franchising concept that offers all rounded benefits for the parties involved, while offering consistency and convenience to clients.</a:t>
            </a:r>
            <a:endParaRPr lang="en-US" sz="2400" dirty="0">
              <a:solidFill>
                <a:schemeClr val="bg1"/>
              </a:solidFill>
              <a:latin typeface="Bell MT" panose="02020503060305020303" pitchFamily="18" charset="0"/>
            </a:endParaRPr>
          </a:p>
        </p:txBody>
      </p:sp>
    </p:spTree>
    <p:extLst>
      <p:ext uri="{BB962C8B-B14F-4D97-AF65-F5344CB8AC3E}">
        <p14:creationId xmlns:p14="http://schemas.microsoft.com/office/powerpoint/2010/main" val="23474474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550" y="1154243"/>
            <a:ext cx="8412480" cy="4569696"/>
          </a:xfrm>
        </p:spPr>
        <p:txBody>
          <a:bodyPr>
            <a:noAutofit/>
          </a:bodyPr>
          <a:lstStyle/>
          <a:p>
            <a:pPr>
              <a:lnSpc>
                <a:spcPct val="200000"/>
              </a:lnSpc>
            </a:pPr>
            <a:r>
              <a:rPr lang="en-US" sz="2000" dirty="0" smtClean="0">
                <a:latin typeface="Bell MT" panose="02020503060305020303" pitchFamily="18" charset="0"/>
              </a:rPr>
              <a:t>The franchise or the royalty fees will be priced at 4% of the gross sales revenue.</a:t>
            </a:r>
          </a:p>
          <a:p>
            <a:pPr>
              <a:lnSpc>
                <a:spcPct val="200000"/>
              </a:lnSpc>
            </a:pPr>
            <a:r>
              <a:rPr lang="en-US" sz="2000" dirty="0" smtClean="0">
                <a:latin typeface="Bell MT" panose="02020503060305020303" pitchFamily="18" charset="0"/>
              </a:rPr>
              <a:t>The franchise rules will streamline the general experience. Sticking to the menu is key to offering quality.</a:t>
            </a:r>
          </a:p>
          <a:p>
            <a:pPr>
              <a:lnSpc>
                <a:spcPct val="200000"/>
              </a:lnSpc>
            </a:pPr>
            <a:r>
              <a:rPr lang="en-US" sz="2000" dirty="0" smtClean="0">
                <a:latin typeface="Bell MT" panose="02020503060305020303" pitchFamily="18" charset="0"/>
              </a:rPr>
              <a:t>Offer training for staff members in order to ensure proper and harmonized service across.</a:t>
            </a:r>
          </a:p>
          <a:p>
            <a:pPr>
              <a:lnSpc>
                <a:spcPct val="200000"/>
              </a:lnSpc>
            </a:pPr>
            <a:r>
              <a:rPr lang="en-US" sz="2000" dirty="0" smtClean="0">
                <a:latin typeface="Bell MT" panose="02020503060305020303" pitchFamily="18" charset="0"/>
              </a:rPr>
              <a:t>Offer replication capability for the franchise. This is in order to maintain consistency in service as well as allow clients to have same experiences in all branches.</a:t>
            </a:r>
            <a:endParaRPr lang="en-US" sz="2000" dirty="0">
              <a:latin typeface="Bell MT" panose="02020503060305020303" pitchFamily="18" charset="0"/>
            </a:endParaRPr>
          </a:p>
        </p:txBody>
      </p:sp>
    </p:spTree>
    <p:extLst>
      <p:ext uri="{BB962C8B-B14F-4D97-AF65-F5344CB8AC3E}">
        <p14:creationId xmlns:p14="http://schemas.microsoft.com/office/powerpoint/2010/main" val="21619636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1206502"/>
            <a:ext cx="8412480" cy="495691"/>
          </a:xfrm>
        </p:spPr>
        <p:txBody>
          <a:bodyPr>
            <a:normAutofit fontScale="90000"/>
          </a:bodyPr>
          <a:lstStyle/>
          <a:p>
            <a:pPr algn="ctr"/>
            <a:r>
              <a:rPr lang="en-US" dirty="0" smtClean="0">
                <a:solidFill>
                  <a:schemeClr val="bg1"/>
                </a:solidFill>
                <a:latin typeface="Baskerville Old Face" panose="02020602080505020303" pitchFamily="18" charset="0"/>
              </a:rPr>
              <a:t>INITIAL FRANCHISE FEE</a:t>
            </a:r>
            <a:endParaRPr lang="en-US" dirty="0">
              <a:solidFill>
                <a:schemeClr val="bg1"/>
              </a:solidFill>
              <a:latin typeface="Baskerville Old Face" panose="02020602080505020303" pitchFamily="18"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28109801"/>
              </p:ext>
            </p:extLst>
          </p:nvPr>
        </p:nvGraphicFramePr>
        <p:xfrm>
          <a:off x="1543986" y="1702193"/>
          <a:ext cx="7779896" cy="5102946"/>
        </p:xfrm>
        <a:graphic>
          <a:graphicData uri="http://schemas.openxmlformats.org/drawingml/2006/table">
            <a:tbl>
              <a:tblPr firstRow="1" bandRow="1">
                <a:tableStyleId>{073A0DAA-6AF3-43AB-8588-CEC1D06C72B9}</a:tableStyleId>
              </a:tblPr>
              <a:tblGrid>
                <a:gridCol w="3889948"/>
                <a:gridCol w="3889948"/>
              </a:tblGrid>
              <a:tr h="850491">
                <a:tc>
                  <a:txBody>
                    <a:bodyPr/>
                    <a:lstStyle/>
                    <a:p>
                      <a:r>
                        <a:rPr lang="en-US" sz="3200" dirty="0" smtClean="0">
                          <a:latin typeface="Baskerville Old Face" panose="02020602080505020303" pitchFamily="18" charset="0"/>
                        </a:rPr>
                        <a:t>Items</a:t>
                      </a:r>
                      <a:endParaRPr lang="en-US" sz="3200" dirty="0">
                        <a:latin typeface="Baskerville Old Face" panose="02020602080505020303" pitchFamily="18" charset="0"/>
                      </a:endParaRPr>
                    </a:p>
                  </a:txBody>
                  <a:tcPr marL="73152" marR="73152" marT="36576" marB="36576"/>
                </a:tc>
                <a:tc>
                  <a:txBody>
                    <a:bodyPr/>
                    <a:lstStyle/>
                    <a:p>
                      <a:r>
                        <a:rPr lang="en-US" sz="3200" dirty="0" smtClean="0">
                          <a:latin typeface="Baskerville Old Face" panose="02020602080505020303" pitchFamily="18" charset="0"/>
                        </a:rPr>
                        <a:t>Estimated</a:t>
                      </a:r>
                      <a:r>
                        <a:rPr lang="en-US" sz="3200" baseline="0" dirty="0" smtClean="0">
                          <a:latin typeface="Baskerville Old Face" panose="02020602080505020303" pitchFamily="18" charset="0"/>
                        </a:rPr>
                        <a:t> costs</a:t>
                      </a:r>
                      <a:endParaRPr lang="en-US" sz="3200" dirty="0">
                        <a:latin typeface="Baskerville Old Face" panose="02020602080505020303" pitchFamily="18" charset="0"/>
                      </a:endParaRPr>
                    </a:p>
                  </a:txBody>
                  <a:tcPr marL="73152" marR="73152" marT="36576" marB="36576"/>
                </a:tc>
              </a:tr>
              <a:tr h="850491">
                <a:tc>
                  <a:txBody>
                    <a:bodyPr/>
                    <a:lstStyle/>
                    <a:p>
                      <a:r>
                        <a:rPr lang="en-US" sz="1800" dirty="0" smtClean="0">
                          <a:latin typeface="Baskerville Old Face" panose="02020602080505020303" pitchFamily="18" charset="0"/>
                        </a:rPr>
                        <a:t>Cost of granting franchise</a:t>
                      </a:r>
                      <a:endParaRPr lang="en-US" sz="1800" dirty="0">
                        <a:latin typeface="Baskerville Old Face" panose="02020602080505020303" pitchFamily="18" charset="0"/>
                      </a:endParaRPr>
                    </a:p>
                  </a:txBody>
                  <a:tcPr marL="73152" marR="73152" marT="36576" marB="36576"/>
                </a:tc>
                <a:tc>
                  <a:txBody>
                    <a:bodyPr/>
                    <a:lstStyle/>
                    <a:p>
                      <a:r>
                        <a:rPr lang="en-US" sz="1800" dirty="0" smtClean="0">
                          <a:latin typeface="Baskerville Old Face" panose="02020602080505020303" pitchFamily="18" charset="0"/>
                        </a:rPr>
                        <a:t>$ 10,000</a:t>
                      </a:r>
                      <a:endParaRPr lang="en-US" sz="1800" dirty="0">
                        <a:latin typeface="Baskerville Old Face" panose="02020602080505020303" pitchFamily="18" charset="0"/>
                      </a:endParaRPr>
                    </a:p>
                  </a:txBody>
                  <a:tcPr marL="73152" marR="73152" marT="36576" marB="36576"/>
                </a:tc>
              </a:tr>
              <a:tr h="850491">
                <a:tc>
                  <a:txBody>
                    <a:bodyPr/>
                    <a:lstStyle/>
                    <a:p>
                      <a:r>
                        <a:rPr lang="en-US" sz="1800" dirty="0" smtClean="0">
                          <a:latin typeface="Baskerville Old Face" panose="02020602080505020303" pitchFamily="18" charset="0"/>
                        </a:rPr>
                        <a:t>Initial Training</a:t>
                      </a:r>
                      <a:endParaRPr lang="en-US" sz="1800" dirty="0">
                        <a:latin typeface="Baskerville Old Face" panose="02020602080505020303" pitchFamily="18" charset="0"/>
                      </a:endParaRPr>
                    </a:p>
                  </a:txBody>
                  <a:tcPr marL="73152" marR="73152" marT="36576" marB="36576"/>
                </a:tc>
                <a:tc>
                  <a:txBody>
                    <a:bodyPr/>
                    <a:lstStyle/>
                    <a:p>
                      <a:r>
                        <a:rPr lang="en-US" sz="1800" dirty="0" smtClean="0">
                          <a:latin typeface="Baskerville Old Face" panose="02020602080505020303" pitchFamily="18" charset="0"/>
                        </a:rPr>
                        <a:t>$ 4,000</a:t>
                      </a:r>
                      <a:endParaRPr lang="en-US" sz="1800" dirty="0">
                        <a:latin typeface="Baskerville Old Face" panose="02020602080505020303" pitchFamily="18" charset="0"/>
                      </a:endParaRPr>
                    </a:p>
                  </a:txBody>
                  <a:tcPr marL="73152" marR="73152" marT="36576" marB="36576"/>
                </a:tc>
              </a:tr>
              <a:tr h="850491">
                <a:tc>
                  <a:txBody>
                    <a:bodyPr/>
                    <a:lstStyle/>
                    <a:p>
                      <a:r>
                        <a:rPr lang="en-US" sz="1800" dirty="0" smtClean="0">
                          <a:latin typeface="Baskerville Old Face" panose="02020602080505020303" pitchFamily="18" charset="0"/>
                        </a:rPr>
                        <a:t>Support For setting up</a:t>
                      </a:r>
                      <a:endParaRPr lang="en-US" sz="1800" dirty="0">
                        <a:latin typeface="Baskerville Old Face" panose="02020602080505020303" pitchFamily="18" charset="0"/>
                      </a:endParaRPr>
                    </a:p>
                  </a:txBody>
                  <a:tcPr marL="73152" marR="73152" marT="36576" marB="36576"/>
                </a:tc>
                <a:tc>
                  <a:txBody>
                    <a:bodyPr/>
                    <a:lstStyle/>
                    <a:p>
                      <a:r>
                        <a:rPr lang="en-US" sz="1800" dirty="0" smtClean="0">
                          <a:latin typeface="Baskerville Old Face" panose="02020602080505020303" pitchFamily="18" charset="0"/>
                        </a:rPr>
                        <a:t>$7,000</a:t>
                      </a:r>
                      <a:endParaRPr lang="en-US" sz="1800" dirty="0">
                        <a:latin typeface="Baskerville Old Face" panose="02020602080505020303" pitchFamily="18" charset="0"/>
                      </a:endParaRPr>
                    </a:p>
                  </a:txBody>
                  <a:tcPr marL="73152" marR="73152" marT="36576" marB="36576"/>
                </a:tc>
              </a:tr>
              <a:tr h="850491">
                <a:tc>
                  <a:txBody>
                    <a:bodyPr/>
                    <a:lstStyle/>
                    <a:p>
                      <a:r>
                        <a:rPr lang="en-US" sz="1800" dirty="0" smtClean="0">
                          <a:latin typeface="Baskerville Old Face" panose="02020602080505020303" pitchFamily="18" charset="0"/>
                        </a:rPr>
                        <a:t>Profit</a:t>
                      </a:r>
                      <a:r>
                        <a:rPr lang="en-US" sz="1800" baseline="0" dirty="0" smtClean="0">
                          <a:latin typeface="Baskerville Old Face" panose="02020602080505020303" pitchFamily="18" charset="0"/>
                        </a:rPr>
                        <a:t> margin</a:t>
                      </a:r>
                      <a:endParaRPr lang="en-US" sz="1800" b="0" dirty="0">
                        <a:latin typeface="Baskerville Old Face" panose="02020602080505020303" pitchFamily="18" charset="0"/>
                      </a:endParaRPr>
                    </a:p>
                  </a:txBody>
                  <a:tcPr marL="73152" marR="73152" marT="36576" marB="36576"/>
                </a:tc>
                <a:tc>
                  <a:txBody>
                    <a:bodyPr/>
                    <a:lstStyle/>
                    <a:p>
                      <a:r>
                        <a:rPr lang="en-US" sz="1800" dirty="0" smtClean="0">
                          <a:latin typeface="Baskerville Old Face" panose="02020602080505020303" pitchFamily="18" charset="0"/>
                        </a:rPr>
                        <a:t>$9,000</a:t>
                      </a:r>
                      <a:endParaRPr lang="en-US" sz="1800" dirty="0">
                        <a:latin typeface="Baskerville Old Face" panose="02020602080505020303" pitchFamily="18" charset="0"/>
                      </a:endParaRPr>
                    </a:p>
                  </a:txBody>
                  <a:tcPr marL="73152" marR="73152" marT="36576" marB="36576"/>
                </a:tc>
              </a:tr>
              <a:tr h="850491">
                <a:tc>
                  <a:txBody>
                    <a:bodyPr/>
                    <a:lstStyle/>
                    <a:p>
                      <a:r>
                        <a:rPr lang="en-US" sz="1800" dirty="0" smtClean="0">
                          <a:latin typeface="Baskerville Old Face" panose="02020602080505020303" pitchFamily="18" charset="0"/>
                        </a:rPr>
                        <a:t>INITIAL FRANCHISE FEE</a:t>
                      </a:r>
                      <a:endParaRPr lang="en-US" sz="1800" b="1" dirty="0">
                        <a:latin typeface="Baskerville Old Face" panose="02020602080505020303" pitchFamily="18" charset="0"/>
                      </a:endParaRPr>
                    </a:p>
                  </a:txBody>
                  <a:tcPr marL="73152" marR="73152" marT="36576" marB="36576"/>
                </a:tc>
                <a:tc>
                  <a:txBody>
                    <a:bodyPr/>
                    <a:lstStyle/>
                    <a:p>
                      <a:r>
                        <a:rPr lang="en-US" sz="1800" dirty="0" smtClean="0">
                          <a:latin typeface="Baskerville Old Face" panose="02020602080505020303" pitchFamily="18" charset="0"/>
                        </a:rPr>
                        <a:t>$30,000</a:t>
                      </a:r>
                      <a:endParaRPr lang="en-US" sz="1800" dirty="0">
                        <a:latin typeface="Baskerville Old Face" panose="02020602080505020303" pitchFamily="18" charset="0"/>
                      </a:endParaRPr>
                    </a:p>
                  </a:txBody>
                  <a:tcPr marL="73152" marR="73152" marT="36576" marB="36576"/>
                </a:tc>
              </a:tr>
            </a:tbl>
          </a:graphicData>
        </a:graphic>
      </p:graphicFrame>
      <p:sp>
        <p:nvSpPr>
          <p:cNvPr id="3" name="TextBox 2"/>
          <p:cNvSpPr txBox="1"/>
          <p:nvPr/>
        </p:nvSpPr>
        <p:spPr>
          <a:xfrm>
            <a:off x="1648918" y="1079292"/>
            <a:ext cx="6535712" cy="461665"/>
          </a:xfrm>
          <a:prstGeom prst="rect">
            <a:avLst/>
          </a:prstGeom>
          <a:noFill/>
        </p:spPr>
        <p:txBody>
          <a:bodyPr wrap="square" rtlCol="0">
            <a:spAutoFit/>
          </a:bodyPr>
          <a:lstStyle/>
          <a:p>
            <a:pPr algn="ctr"/>
            <a:r>
              <a:rPr lang="en-US" sz="2400" b="1" dirty="0" smtClean="0">
                <a:latin typeface="Baskerville Old Face" panose="02020602080505020303" pitchFamily="18" charset="0"/>
              </a:rPr>
              <a:t>The initial Franchise fee</a:t>
            </a:r>
            <a:endParaRPr lang="en-US" sz="2400" b="1" dirty="0">
              <a:latin typeface="Baskerville Old Face" panose="02020602080505020303" pitchFamily="18" charset="0"/>
            </a:endParaRPr>
          </a:p>
        </p:txBody>
      </p:sp>
    </p:spTree>
    <p:extLst>
      <p:ext uri="{BB962C8B-B14F-4D97-AF65-F5344CB8AC3E}">
        <p14:creationId xmlns:p14="http://schemas.microsoft.com/office/powerpoint/2010/main" val="1554724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1150739"/>
            <a:ext cx="8412480" cy="461421"/>
          </a:xfrm>
        </p:spPr>
        <p:txBody>
          <a:bodyPr>
            <a:normAutofit fontScale="90000"/>
          </a:bodyPr>
          <a:lstStyle/>
          <a:p>
            <a:pPr algn="ctr"/>
            <a:r>
              <a:rPr lang="en-US" dirty="0" smtClean="0">
                <a:solidFill>
                  <a:schemeClr val="bg1"/>
                </a:solidFill>
                <a:latin typeface="Baskerville Old Face" panose="02020602080505020303" pitchFamily="18" charset="0"/>
              </a:rPr>
              <a:t>FRANCHISE FEES AND COSTS</a:t>
            </a:r>
            <a:endParaRPr lang="en-US" dirty="0">
              <a:solidFill>
                <a:schemeClr val="bg1"/>
              </a:solidFill>
              <a:latin typeface="Baskerville Old Face" panose="02020602080505020303"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50259823"/>
              </p:ext>
            </p:extLst>
          </p:nvPr>
        </p:nvGraphicFramePr>
        <p:xfrm>
          <a:off x="1558974" y="1612164"/>
          <a:ext cx="7869838" cy="5122448"/>
        </p:xfrm>
        <a:graphic>
          <a:graphicData uri="http://schemas.openxmlformats.org/drawingml/2006/table">
            <a:tbl>
              <a:tblPr firstRow="1" bandRow="1">
                <a:tableStyleId>{073A0DAA-6AF3-43AB-8588-CEC1D06C72B9}</a:tableStyleId>
              </a:tblPr>
              <a:tblGrid>
                <a:gridCol w="3934919"/>
                <a:gridCol w="3934919"/>
              </a:tblGrid>
              <a:tr h="562582">
                <a:tc>
                  <a:txBody>
                    <a:bodyPr/>
                    <a:lstStyle/>
                    <a:p>
                      <a:r>
                        <a:rPr lang="en-US" sz="1800" dirty="0" smtClean="0">
                          <a:latin typeface="Baskerville Old Face" panose="02020602080505020303" pitchFamily="18" charset="0"/>
                        </a:rPr>
                        <a:t>Item </a:t>
                      </a:r>
                      <a:endParaRPr lang="en-US" sz="1800" dirty="0">
                        <a:latin typeface="Baskerville Old Face" panose="02020602080505020303" pitchFamily="18" charset="0"/>
                      </a:endParaRPr>
                    </a:p>
                  </a:txBody>
                  <a:tcPr marL="73152" marR="73152" marT="36576" marB="36576"/>
                </a:tc>
                <a:tc>
                  <a:txBody>
                    <a:bodyPr/>
                    <a:lstStyle/>
                    <a:p>
                      <a:r>
                        <a:rPr lang="en-US" sz="1200" dirty="0" smtClean="0">
                          <a:latin typeface="Baskerville Old Face" panose="02020602080505020303" pitchFamily="18" charset="0"/>
                        </a:rPr>
                        <a:t>Estimated Fee</a:t>
                      </a:r>
                      <a:endParaRPr lang="en-US" sz="1200" dirty="0">
                        <a:latin typeface="Baskerville Old Face" panose="02020602080505020303" pitchFamily="18" charset="0"/>
                      </a:endParaRPr>
                    </a:p>
                  </a:txBody>
                  <a:tcPr marL="73152" marR="73152" marT="36576" marB="36576"/>
                </a:tc>
              </a:tr>
              <a:tr h="562582">
                <a:tc>
                  <a:txBody>
                    <a:bodyPr/>
                    <a:lstStyle/>
                    <a:p>
                      <a:r>
                        <a:rPr lang="en-US" sz="1800" dirty="0" smtClean="0">
                          <a:latin typeface="Baskerville Old Face" panose="02020602080505020303" pitchFamily="18" charset="0"/>
                        </a:rPr>
                        <a:t>Initial Franchise fee</a:t>
                      </a:r>
                      <a:endParaRPr lang="en-US" sz="1800" dirty="0">
                        <a:latin typeface="Baskerville Old Face" panose="02020602080505020303" pitchFamily="18" charset="0"/>
                      </a:endParaRPr>
                    </a:p>
                  </a:txBody>
                  <a:tcPr marL="73152" marR="73152" marT="36576" marB="36576"/>
                </a:tc>
                <a:tc>
                  <a:txBody>
                    <a:bodyPr/>
                    <a:lstStyle/>
                    <a:p>
                      <a:r>
                        <a:rPr lang="en-US" sz="1200" dirty="0" smtClean="0">
                          <a:latin typeface="Baskerville Old Face" panose="02020602080505020303" pitchFamily="18" charset="0"/>
                        </a:rPr>
                        <a:t>$30,000</a:t>
                      </a:r>
                      <a:endParaRPr lang="en-US" sz="1200" dirty="0">
                        <a:latin typeface="Baskerville Old Face" panose="02020602080505020303" pitchFamily="18" charset="0"/>
                      </a:endParaRPr>
                    </a:p>
                  </a:txBody>
                  <a:tcPr marL="73152" marR="73152" marT="36576" marB="36576"/>
                </a:tc>
              </a:tr>
              <a:tr h="562582">
                <a:tc>
                  <a:txBody>
                    <a:bodyPr/>
                    <a:lstStyle/>
                    <a:p>
                      <a:r>
                        <a:rPr lang="en-US" sz="1800" dirty="0" smtClean="0">
                          <a:latin typeface="Baskerville Old Face" panose="02020602080505020303" pitchFamily="18" charset="0"/>
                        </a:rPr>
                        <a:t>Business licenses, taxes and utilities</a:t>
                      </a:r>
                      <a:endParaRPr lang="en-US" sz="1800" dirty="0">
                        <a:latin typeface="Baskerville Old Face" panose="02020602080505020303" pitchFamily="18" charset="0"/>
                      </a:endParaRPr>
                    </a:p>
                  </a:txBody>
                  <a:tcPr marL="73152" marR="73152" marT="36576" marB="36576"/>
                </a:tc>
                <a:tc>
                  <a:txBody>
                    <a:bodyPr/>
                    <a:lstStyle/>
                    <a:p>
                      <a:r>
                        <a:rPr lang="en-US" sz="1200" dirty="0" smtClean="0">
                          <a:latin typeface="Baskerville Old Face" panose="02020602080505020303" pitchFamily="18" charset="0"/>
                        </a:rPr>
                        <a:t>$15,000</a:t>
                      </a:r>
                      <a:endParaRPr lang="en-US" sz="1200" dirty="0">
                        <a:latin typeface="Baskerville Old Face" panose="02020602080505020303" pitchFamily="18" charset="0"/>
                      </a:endParaRPr>
                    </a:p>
                  </a:txBody>
                  <a:tcPr marL="73152" marR="73152" marT="36576" marB="36576"/>
                </a:tc>
              </a:tr>
              <a:tr h="562582">
                <a:tc>
                  <a:txBody>
                    <a:bodyPr/>
                    <a:lstStyle/>
                    <a:p>
                      <a:r>
                        <a:rPr lang="en-US" sz="1800" dirty="0" smtClean="0">
                          <a:latin typeface="Baskerville Old Face" panose="02020602080505020303" pitchFamily="18" charset="0"/>
                        </a:rPr>
                        <a:t>Marketing expenses</a:t>
                      </a:r>
                      <a:endParaRPr lang="en-US" sz="1800" dirty="0">
                        <a:latin typeface="Baskerville Old Face" panose="02020602080505020303" pitchFamily="18" charset="0"/>
                      </a:endParaRPr>
                    </a:p>
                  </a:txBody>
                  <a:tcPr marL="73152" marR="73152" marT="36576" marB="36576"/>
                </a:tc>
                <a:tc>
                  <a:txBody>
                    <a:bodyPr/>
                    <a:lstStyle/>
                    <a:p>
                      <a:r>
                        <a:rPr lang="en-US" sz="1200" dirty="0" smtClean="0">
                          <a:latin typeface="Baskerville Old Face" panose="02020602080505020303" pitchFamily="18" charset="0"/>
                        </a:rPr>
                        <a:t>$ 10,000</a:t>
                      </a:r>
                      <a:endParaRPr lang="en-US" sz="1200" dirty="0">
                        <a:latin typeface="Baskerville Old Face" panose="02020602080505020303" pitchFamily="18" charset="0"/>
                      </a:endParaRPr>
                    </a:p>
                  </a:txBody>
                  <a:tcPr marL="73152" marR="73152" marT="36576" marB="36576"/>
                </a:tc>
              </a:tr>
              <a:tr h="562582">
                <a:tc>
                  <a:txBody>
                    <a:bodyPr/>
                    <a:lstStyle/>
                    <a:p>
                      <a:r>
                        <a:rPr lang="en-US" sz="1800" dirty="0" smtClean="0">
                          <a:latin typeface="Baskerville Old Face" panose="02020602080505020303" pitchFamily="18" charset="0"/>
                        </a:rPr>
                        <a:t>Prepaid expenses; insurance, security deposits</a:t>
                      </a:r>
                      <a:endParaRPr lang="en-US" sz="1800" dirty="0">
                        <a:latin typeface="Baskerville Old Face" panose="02020602080505020303" pitchFamily="18" charset="0"/>
                      </a:endParaRPr>
                    </a:p>
                  </a:txBody>
                  <a:tcPr marL="73152" marR="73152" marT="36576" marB="36576"/>
                </a:tc>
                <a:tc>
                  <a:txBody>
                    <a:bodyPr/>
                    <a:lstStyle/>
                    <a:p>
                      <a:r>
                        <a:rPr lang="en-US" sz="1200" dirty="0" smtClean="0">
                          <a:latin typeface="Baskerville Old Face" panose="02020602080505020303" pitchFamily="18" charset="0"/>
                        </a:rPr>
                        <a:t>$4,000</a:t>
                      </a:r>
                      <a:endParaRPr lang="en-US" sz="1200" dirty="0">
                        <a:latin typeface="Baskerville Old Face" panose="02020602080505020303" pitchFamily="18" charset="0"/>
                      </a:endParaRPr>
                    </a:p>
                  </a:txBody>
                  <a:tcPr marL="73152" marR="73152" marT="36576" marB="36576"/>
                </a:tc>
              </a:tr>
              <a:tr h="562582">
                <a:tc>
                  <a:txBody>
                    <a:bodyPr/>
                    <a:lstStyle/>
                    <a:p>
                      <a:r>
                        <a:rPr lang="en-US" sz="1800" dirty="0" smtClean="0">
                          <a:latin typeface="Baskerville Old Face" panose="02020602080505020303" pitchFamily="18" charset="0"/>
                        </a:rPr>
                        <a:t>Initial supplies and resources</a:t>
                      </a:r>
                      <a:endParaRPr lang="en-US" sz="1800" dirty="0">
                        <a:latin typeface="Baskerville Old Face" panose="02020602080505020303" pitchFamily="18" charset="0"/>
                      </a:endParaRPr>
                    </a:p>
                  </a:txBody>
                  <a:tcPr marL="73152" marR="73152" marT="36576" marB="36576"/>
                </a:tc>
                <a:tc>
                  <a:txBody>
                    <a:bodyPr/>
                    <a:lstStyle/>
                    <a:p>
                      <a:r>
                        <a:rPr lang="en-US" sz="1200" dirty="0" smtClean="0">
                          <a:latin typeface="Baskerville Old Face" panose="02020602080505020303" pitchFamily="18" charset="0"/>
                        </a:rPr>
                        <a:t>$10,000</a:t>
                      </a:r>
                      <a:endParaRPr lang="en-US" sz="1200" dirty="0">
                        <a:latin typeface="Baskerville Old Face" panose="02020602080505020303" pitchFamily="18" charset="0"/>
                      </a:endParaRPr>
                    </a:p>
                  </a:txBody>
                  <a:tcPr marL="73152" marR="73152" marT="36576" marB="36576"/>
                </a:tc>
              </a:tr>
              <a:tr h="562582">
                <a:tc>
                  <a:txBody>
                    <a:bodyPr/>
                    <a:lstStyle/>
                    <a:p>
                      <a:r>
                        <a:rPr lang="en-US" sz="1800" dirty="0" smtClean="0">
                          <a:latin typeface="Baskerville Old Face" panose="02020602080505020303" pitchFamily="18" charset="0"/>
                        </a:rPr>
                        <a:t>Human resource cost</a:t>
                      </a:r>
                      <a:endParaRPr lang="en-US" sz="1800" dirty="0">
                        <a:latin typeface="Baskerville Old Face" panose="02020602080505020303" pitchFamily="18" charset="0"/>
                      </a:endParaRPr>
                    </a:p>
                  </a:txBody>
                  <a:tcPr marL="73152" marR="73152" marT="36576" marB="36576"/>
                </a:tc>
                <a:tc>
                  <a:txBody>
                    <a:bodyPr/>
                    <a:lstStyle/>
                    <a:p>
                      <a:r>
                        <a:rPr lang="en-US" sz="1200" dirty="0" smtClean="0">
                          <a:latin typeface="Baskerville Old Face" panose="02020602080505020303" pitchFamily="18" charset="0"/>
                        </a:rPr>
                        <a:t>$10,000</a:t>
                      </a:r>
                      <a:endParaRPr lang="en-US" sz="1200" dirty="0">
                        <a:latin typeface="Baskerville Old Face" panose="02020602080505020303" pitchFamily="18" charset="0"/>
                      </a:endParaRPr>
                    </a:p>
                  </a:txBody>
                  <a:tcPr marL="73152" marR="73152" marT="36576" marB="36576"/>
                </a:tc>
              </a:tr>
              <a:tr h="562582">
                <a:tc>
                  <a:txBody>
                    <a:bodyPr/>
                    <a:lstStyle/>
                    <a:p>
                      <a:r>
                        <a:rPr lang="en-US" sz="1800" dirty="0" smtClean="0">
                          <a:latin typeface="Baskerville Old Face" panose="02020602080505020303" pitchFamily="18" charset="0"/>
                        </a:rPr>
                        <a:t>Staff Uniforms</a:t>
                      </a:r>
                      <a:endParaRPr lang="en-US" sz="1800" dirty="0">
                        <a:latin typeface="Baskerville Old Face" panose="02020602080505020303" pitchFamily="18" charset="0"/>
                      </a:endParaRPr>
                    </a:p>
                  </a:txBody>
                  <a:tcPr marL="73152" marR="73152" marT="36576" marB="36576"/>
                </a:tc>
                <a:tc>
                  <a:txBody>
                    <a:bodyPr/>
                    <a:lstStyle/>
                    <a:p>
                      <a:r>
                        <a:rPr lang="en-US" sz="1200" dirty="0" smtClean="0">
                          <a:latin typeface="Baskerville Old Face" panose="02020602080505020303" pitchFamily="18" charset="0"/>
                        </a:rPr>
                        <a:t>$4,000</a:t>
                      </a:r>
                      <a:endParaRPr lang="en-US" sz="1200" dirty="0">
                        <a:latin typeface="Baskerville Old Face" panose="02020602080505020303" pitchFamily="18" charset="0"/>
                      </a:endParaRPr>
                    </a:p>
                  </a:txBody>
                  <a:tcPr marL="73152" marR="73152" marT="36576" marB="36576"/>
                </a:tc>
              </a:tr>
              <a:tr h="562582">
                <a:tc>
                  <a:txBody>
                    <a:bodyPr/>
                    <a:lstStyle/>
                    <a:p>
                      <a:r>
                        <a:rPr lang="en-US" sz="1800" dirty="0" smtClean="0">
                          <a:latin typeface="Baskerville Old Face" panose="02020602080505020303" pitchFamily="18" charset="0"/>
                        </a:rPr>
                        <a:t>Estimated Total</a:t>
                      </a:r>
                      <a:endParaRPr lang="en-US" sz="1800" dirty="0">
                        <a:latin typeface="Baskerville Old Face" panose="02020602080505020303" pitchFamily="18" charset="0"/>
                      </a:endParaRPr>
                    </a:p>
                  </a:txBody>
                  <a:tcPr marL="73152" marR="73152" marT="36576" marB="36576"/>
                </a:tc>
                <a:tc>
                  <a:txBody>
                    <a:bodyPr/>
                    <a:lstStyle/>
                    <a:p>
                      <a:r>
                        <a:rPr lang="en-US" sz="1200" dirty="0" smtClean="0">
                          <a:latin typeface="Baskerville Old Face" panose="02020602080505020303" pitchFamily="18" charset="0"/>
                        </a:rPr>
                        <a:t>83,000</a:t>
                      </a:r>
                      <a:endParaRPr lang="en-US" sz="1200" dirty="0">
                        <a:latin typeface="Baskerville Old Face" panose="02020602080505020303" pitchFamily="18" charset="0"/>
                      </a:endParaRPr>
                    </a:p>
                  </a:txBody>
                  <a:tcPr marL="73152" marR="73152" marT="36576" marB="36576"/>
                </a:tc>
              </a:tr>
            </a:tbl>
          </a:graphicData>
        </a:graphic>
      </p:graphicFrame>
      <p:sp>
        <p:nvSpPr>
          <p:cNvPr id="3" name="TextBox 2"/>
          <p:cNvSpPr txBox="1"/>
          <p:nvPr/>
        </p:nvSpPr>
        <p:spPr>
          <a:xfrm>
            <a:off x="1708879" y="899410"/>
            <a:ext cx="5951095" cy="400110"/>
          </a:xfrm>
          <a:prstGeom prst="rect">
            <a:avLst/>
          </a:prstGeom>
          <a:noFill/>
        </p:spPr>
        <p:txBody>
          <a:bodyPr wrap="square" rtlCol="0">
            <a:spAutoFit/>
          </a:bodyPr>
          <a:lstStyle/>
          <a:p>
            <a:pPr algn="ctr"/>
            <a:r>
              <a:rPr lang="en-US" sz="2000" b="1" dirty="0" smtClean="0">
                <a:latin typeface="Baskerville Old Face" panose="02020602080505020303" pitchFamily="18" charset="0"/>
              </a:rPr>
              <a:t>FRANCHISE FEES AND COSTS</a:t>
            </a:r>
            <a:endParaRPr lang="en-US" sz="2000" b="1" dirty="0">
              <a:latin typeface="Baskerville Old Face" panose="02020602080505020303" pitchFamily="18" charset="0"/>
            </a:endParaRPr>
          </a:p>
        </p:txBody>
      </p:sp>
    </p:spTree>
    <p:extLst>
      <p:ext uri="{BB962C8B-B14F-4D97-AF65-F5344CB8AC3E}">
        <p14:creationId xmlns:p14="http://schemas.microsoft.com/office/powerpoint/2010/main" val="31149925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1049452"/>
            <a:ext cx="8412480" cy="596469"/>
          </a:xfrm>
        </p:spPr>
        <p:txBody>
          <a:bodyPr>
            <a:normAutofit fontScale="90000"/>
          </a:bodyPr>
          <a:lstStyle/>
          <a:p>
            <a:r>
              <a:rPr lang="en-US" dirty="0" smtClean="0">
                <a:solidFill>
                  <a:schemeClr val="bg1"/>
                </a:solidFill>
                <a:latin typeface="Baskerville Old Face" panose="02020602080505020303" pitchFamily="18" charset="0"/>
              </a:rPr>
              <a:t>References</a:t>
            </a:r>
            <a:endParaRPr lang="en-US" dirty="0">
              <a:solidFill>
                <a:schemeClr val="bg1"/>
              </a:solidFill>
              <a:latin typeface="Baskerville Old Face" panose="02020602080505020303" pitchFamily="18" charset="0"/>
            </a:endParaRPr>
          </a:p>
        </p:txBody>
      </p:sp>
      <p:sp>
        <p:nvSpPr>
          <p:cNvPr id="3" name="Content Placeholder 2"/>
          <p:cNvSpPr>
            <a:spLocks noGrp="1"/>
          </p:cNvSpPr>
          <p:nvPr>
            <p:ph idx="1"/>
          </p:nvPr>
        </p:nvSpPr>
        <p:spPr>
          <a:xfrm>
            <a:off x="288491" y="1851983"/>
            <a:ext cx="9210971" cy="4306694"/>
          </a:xfrm>
        </p:spPr>
        <p:txBody>
          <a:bodyPr>
            <a:normAutofit fontScale="47500" lnSpcReduction="20000"/>
          </a:bodyPr>
          <a:lstStyle/>
          <a:p>
            <a:pPr>
              <a:lnSpc>
                <a:spcPct val="200000"/>
              </a:lnSpc>
            </a:pPr>
            <a:r>
              <a:rPr lang="en-US" dirty="0" err="1" smtClean="0">
                <a:latin typeface="Bell MT" panose="02020503060305020303" pitchFamily="18" charset="0"/>
              </a:rPr>
              <a:t>Tharavath</a:t>
            </a:r>
            <a:r>
              <a:rPr lang="en-US" dirty="0" smtClean="0">
                <a:latin typeface="Bell MT" panose="02020503060305020303" pitchFamily="18" charset="0"/>
              </a:rPr>
              <a:t>, V., Gupta, D., &amp; </a:t>
            </a:r>
            <a:r>
              <a:rPr lang="en-US" dirty="0" err="1" smtClean="0">
                <a:latin typeface="Bell MT" panose="02020503060305020303" pitchFamily="18" charset="0"/>
              </a:rPr>
              <a:t>Gunasekar</a:t>
            </a:r>
            <a:r>
              <a:rPr lang="en-US" dirty="0" smtClean="0">
                <a:latin typeface="Bell MT" panose="02020503060305020303" pitchFamily="18" charset="0"/>
              </a:rPr>
              <a:t>, S. (2017, February). Factors influencing choice of cuisines while Indian consumers eat out. In Data Management, Analytics and Innovation (ICDMAI), 2017 International Conference on (pp. 157-160). IEEE.</a:t>
            </a:r>
          </a:p>
          <a:p>
            <a:pPr>
              <a:lnSpc>
                <a:spcPct val="200000"/>
              </a:lnSpc>
            </a:pPr>
            <a:r>
              <a:rPr lang="en-US" dirty="0" smtClean="0">
                <a:latin typeface="Bell MT" panose="02020503060305020303" pitchFamily="18" charset="0"/>
              </a:rPr>
              <a:t>Huang, R., &amp; </a:t>
            </a:r>
            <a:r>
              <a:rPr lang="en-US" dirty="0" err="1" smtClean="0">
                <a:latin typeface="Bell MT" panose="02020503060305020303" pitchFamily="18" charset="0"/>
              </a:rPr>
              <a:t>Sarigöllü</a:t>
            </a:r>
            <a:r>
              <a:rPr lang="en-US" dirty="0" smtClean="0">
                <a:latin typeface="Bell MT" panose="02020503060305020303" pitchFamily="18" charset="0"/>
              </a:rPr>
              <a:t>, E. (2014). How brand awareness relates to market outcome, brand equity, and the marketing mix. In Fashion Branding and Consumer Behaviors (pp. 113-132). Springer, New York, NY.</a:t>
            </a:r>
          </a:p>
          <a:p>
            <a:pPr>
              <a:lnSpc>
                <a:spcPct val="200000"/>
              </a:lnSpc>
            </a:pPr>
            <a:r>
              <a:rPr lang="en-US" dirty="0" err="1">
                <a:latin typeface="Bell MT" panose="02020503060305020303" pitchFamily="18" charset="0"/>
              </a:rPr>
              <a:t>McCraw</a:t>
            </a:r>
            <a:r>
              <a:rPr lang="en-US" dirty="0">
                <a:latin typeface="Bell MT" panose="02020503060305020303" pitchFamily="18" charset="0"/>
              </a:rPr>
              <a:t>, T. K., &amp; Childs, W. R. (2018). Franchising and McDonald's. American Business Since 1920: How It Worked, Third Edition, 173-198</a:t>
            </a:r>
            <a:r>
              <a:rPr lang="en-US" dirty="0" smtClean="0">
                <a:latin typeface="Bell MT" panose="02020503060305020303" pitchFamily="18" charset="0"/>
              </a:rPr>
              <a:t>.</a:t>
            </a:r>
          </a:p>
          <a:p>
            <a:pPr>
              <a:lnSpc>
                <a:spcPct val="200000"/>
              </a:lnSpc>
            </a:pPr>
            <a:r>
              <a:rPr lang="en-US" dirty="0">
                <a:latin typeface="Bell MT" panose="02020503060305020303" pitchFamily="18" charset="0"/>
              </a:rPr>
              <a:t>Osterwalder, A., </a:t>
            </a:r>
            <a:r>
              <a:rPr lang="en-US" dirty="0" err="1">
                <a:latin typeface="Bell MT" panose="02020503060305020303" pitchFamily="18" charset="0"/>
              </a:rPr>
              <a:t>Pigneur</a:t>
            </a:r>
            <a:r>
              <a:rPr lang="en-US" dirty="0">
                <a:latin typeface="Bell MT" panose="02020503060305020303" pitchFamily="18" charset="0"/>
              </a:rPr>
              <a:t>, Y., Bernarda, G., &amp; Smith, A. (2014). Value proposition design: How to create products and services customers want. John Wiley &amp; Sons.</a:t>
            </a:r>
          </a:p>
        </p:txBody>
      </p:sp>
      <p:sp>
        <p:nvSpPr>
          <p:cNvPr id="4" name="TextBox 3"/>
          <p:cNvSpPr txBox="1"/>
          <p:nvPr/>
        </p:nvSpPr>
        <p:spPr>
          <a:xfrm>
            <a:off x="1334125" y="1049452"/>
            <a:ext cx="5501390" cy="400110"/>
          </a:xfrm>
          <a:prstGeom prst="rect">
            <a:avLst/>
          </a:prstGeom>
          <a:noFill/>
        </p:spPr>
        <p:txBody>
          <a:bodyPr wrap="square" rtlCol="0">
            <a:spAutoFit/>
          </a:bodyPr>
          <a:lstStyle/>
          <a:p>
            <a:pPr algn="ctr"/>
            <a:r>
              <a:rPr lang="en-US" sz="2000" b="1" dirty="0" smtClean="0">
                <a:latin typeface="Baskerville Old Face" panose="02020602080505020303" pitchFamily="18" charset="0"/>
              </a:rPr>
              <a:t>REFERENCES</a:t>
            </a:r>
            <a:endParaRPr lang="en-US" sz="2000" b="1" dirty="0">
              <a:latin typeface="Baskerville Old Face" panose="02020602080505020303" pitchFamily="18" charset="0"/>
            </a:endParaRPr>
          </a:p>
        </p:txBody>
      </p:sp>
    </p:spTree>
    <p:extLst>
      <p:ext uri="{BB962C8B-B14F-4D97-AF65-F5344CB8AC3E}">
        <p14:creationId xmlns:p14="http://schemas.microsoft.com/office/powerpoint/2010/main" val="9745618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81689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677</TotalTime>
  <Words>1182</Words>
  <Application>Microsoft Office PowerPoint</Application>
  <PresentationFormat>Custom</PresentationFormat>
  <Paragraphs>100</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Baskerville Old Face</vt:lpstr>
      <vt:lpstr>Bell MT</vt:lpstr>
      <vt:lpstr>Calibri</vt:lpstr>
      <vt:lpstr>Calibri Light</vt:lpstr>
      <vt:lpstr>Office Theme</vt:lpstr>
      <vt:lpstr>ARABIC MEALS ON WHEELS</vt:lpstr>
      <vt:lpstr>PowerPoint Presentation</vt:lpstr>
      <vt:lpstr>PowerPoint Presentation</vt:lpstr>
      <vt:lpstr>PowerPoint Presentation</vt:lpstr>
      <vt:lpstr>Menu characteristics</vt:lpstr>
      <vt:lpstr>PowerPoint Presentation</vt:lpstr>
      <vt:lpstr>    VALUE PROPOSITION</vt:lpstr>
      <vt:lpstr>PowerPoint Presentation</vt:lpstr>
      <vt:lpstr>VALUE PROPOSITION</vt:lpstr>
      <vt:lpstr>PowerPoint Presentation</vt:lpstr>
      <vt:lpstr>PowerPoint Presentation</vt:lpstr>
      <vt:lpstr>PowerPoint Presentation</vt:lpstr>
      <vt:lpstr>MARKETING MIX</vt:lpstr>
      <vt:lpstr>PowerPoint Presentation</vt:lpstr>
      <vt:lpstr>PowerPoint Presentation</vt:lpstr>
      <vt:lpstr>PowerPoint Presentation</vt:lpstr>
      <vt:lpstr>PowerPoint Presentation</vt:lpstr>
      <vt:lpstr>PowerPoint Presentation</vt:lpstr>
      <vt:lpstr>FRANCHISING CONCEPT</vt:lpstr>
      <vt:lpstr>PowerPoint Presentation</vt:lpstr>
      <vt:lpstr>PowerPoint Presentation</vt:lpstr>
      <vt:lpstr>INITIAL FRANCHISE FEE</vt:lpstr>
      <vt:lpstr>FRANCHISE FEES AND COSTS</vt:lpstr>
      <vt:lpstr>References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Reginah Wanjiru</dc:creator>
  <cp:lastModifiedBy>Reginah Wanjiru</cp:lastModifiedBy>
  <cp:revision>65</cp:revision>
  <dcterms:created xsi:type="dcterms:W3CDTF">2018-04-21T23:07:41Z</dcterms:created>
  <dcterms:modified xsi:type="dcterms:W3CDTF">2018-04-23T22:48:20Z</dcterms:modified>
</cp:coreProperties>
</file>